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4" r:id="rId24"/>
    <p:sldId id="279" r:id="rId25"/>
    <p:sldId id="282" r:id="rId26"/>
    <p:sldId id="283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k" initials="kk" lastIdx="1" clrIdx="0">
    <p:extLst>
      <p:ext uri="{19B8F6BF-5375-455C-9EA6-DF929625EA0E}">
        <p15:presenceInfo xmlns:p15="http://schemas.microsoft.com/office/powerpoint/2012/main" userId="5d18e33cb876933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6BB710-18B9-4437-BBD6-C6693B08E988}">
  <a:tblStyle styleId="{7C6BB710-18B9-4437-BBD6-C6693B08E9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51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bd38abd5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bd38abd5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bd38abd5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bd38abd5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bd38abd5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bd38abd5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f963168c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f963168c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bd38abd5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bd38abd5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bd38abd5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bd38abd5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bd38abd5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bd38abd5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d38abd54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bd38abd54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bd38abd5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bd38abd5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bd38abd5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bd38abd5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debc00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debc00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bd38abd5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bd38abd5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bd38abd5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bd38abd5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bd38abd5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bd38abd5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debc00f2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debc00f2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e5d145d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e5d145d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e5d145d1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e5d145d1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debc00f2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debc00f2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d38abd5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d38abd5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d38abd5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bd38abd5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bd38abd5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bd38abd5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bd38abd5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bd38abd5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bd38abd5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bd38abd5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bd38abd54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bd38abd54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97450"/>
            <a:ext cx="8520600" cy="12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dirty="0"/>
              <a:t>Arvind Gavali College of Engineering, Satara</a:t>
            </a:r>
            <a:endParaRPr sz="3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dirty="0"/>
              <a:t>Department of E &amp; TC Engineering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908750"/>
            <a:ext cx="8520600" cy="29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</a:rPr>
              <a:t>Third Year Feedback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Month- March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Total Responses- 20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Total Class Strength- 29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tx1"/>
                </a:solidFill>
              </a:rPr>
              <a:t>Feedback Percentage- 69%</a:t>
            </a:r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23"/>
          <p:cNvGraphicFramePr/>
          <p:nvPr>
            <p:extLst>
              <p:ext uri="{D42A27DB-BD31-4B8C-83A1-F6EECF244321}">
                <p14:modId xmlns:p14="http://schemas.microsoft.com/office/powerpoint/2010/main" val="4280709784"/>
              </p:ext>
            </p:extLst>
          </p:nvPr>
        </p:nvGraphicFramePr>
        <p:xfrm>
          <a:off x="834887" y="2349180"/>
          <a:ext cx="7820813" cy="272775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78">
                  <a:extLst>
                    <a:ext uri="{9D8B030D-6E8A-4147-A177-3AD203B41FA5}">
                      <a16:colId xmlns:a16="http://schemas.microsoft.com/office/drawing/2014/main" val="1848931894"/>
                    </a:ext>
                  </a:extLst>
                </a:gridCol>
                <a:gridCol w="663894">
                  <a:extLst>
                    <a:ext uri="{9D8B030D-6E8A-4147-A177-3AD203B41FA5}">
                      <a16:colId xmlns:a16="http://schemas.microsoft.com/office/drawing/2014/main" val="498021967"/>
                    </a:ext>
                  </a:extLst>
                </a:gridCol>
                <a:gridCol w="840030">
                  <a:extLst>
                    <a:ext uri="{9D8B030D-6E8A-4147-A177-3AD203B41FA5}">
                      <a16:colId xmlns:a16="http://schemas.microsoft.com/office/drawing/2014/main" val="3327624278"/>
                    </a:ext>
                  </a:extLst>
                </a:gridCol>
                <a:gridCol w="66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45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Significantly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Very Well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Moderately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Marginally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Not at All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5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400063084"/>
                  </a:ext>
                </a:extLst>
              </a:tr>
            </a:tbl>
          </a:graphicData>
        </a:graphic>
      </p:graphicFrame>
      <p:pic>
        <p:nvPicPr>
          <p:cNvPr id="4098" name="Picture 2" descr="Forms response chart. Question title: 8. The teaching and mentoring process in your institution facilitates you in cognitive, social and emotional growth.. Number of responses: .">
            <a:extLst>
              <a:ext uri="{FF2B5EF4-FFF2-40B4-BE49-F238E27FC236}">
                <a16:creationId xmlns:a16="http://schemas.microsoft.com/office/drawing/2014/main" id="{BA845329-BB82-460C-AEC6-A84802E10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5525" r="1232" b="13641"/>
          <a:stretch/>
        </p:blipFill>
        <p:spPr bwMode="auto">
          <a:xfrm>
            <a:off x="109329" y="126205"/>
            <a:ext cx="8925341" cy="210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24"/>
          <p:cNvGraphicFramePr/>
          <p:nvPr>
            <p:extLst>
              <p:ext uri="{D42A27DB-BD31-4B8C-83A1-F6EECF244321}">
                <p14:modId xmlns:p14="http://schemas.microsoft.com/office/powerpoint/2010/main" val="1332658911"/>
              </p:ext>
            </p:extLst>
          </p:nvPr>
        </p:nvGraphicFramePr>
        <p:xfrm>
          <a:off x="639133" y="2159730"/>
          <a:ext cx="7865732" cy="2832788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1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516">
                  <a:extLst>
                    <a:ext uri="{9D8B030D-6E8A-4147-A177-3AD203B41FA5}">
                      <a16:colId xmlns:a16="http://schemas.microsoft.com/office/drawing/2014/main" val="2925382805"/>
                    </a:ext>
                  </a:extLst>
                </a:gridCol>
                <a:gridCol w="583096">
                  <a:extLst>
                    <a:ext uri="{9D8B030D-6E8A-4147-A177-3AD203B41FA5}">
                      <a16:colId xmlns:a16="http://schemas.microsoft.com/office/drawing/2014/main" val="4046174199"/>
                    </a:ext>
                  </a:extLst>
                </a:gridCol>
                <a:gridCol w="851449">
                  <a:extLst>
                    <a:ext uri="{9D8B030D-6E8A-4147-A177-3AD203B41FA5}">
                      <a16:colId xmlns:a16="http://schemas.microsoft.com/office/drawing/2014/main" val="2627445360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4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945432201"/>
                  </a:ext>
                </a:extLst>
              </a:tr>
            </a:tbl>
          </a:graphicData>
        </a:graphic>
      </p:graphicFrame>
      <p:pic>
        <p:nvPicPr>
          <p:cNvPr id="5122" name="Picture 2" descr="Forms response chart. Question title: 9. The institute provides multiple opportunities to learn and grow. Number of responses: .">
            <a:extLst>
              <a:ext uri="{FF2B5EF4-FFF2-40B4-BE49-F238E27FC236}">
                <a16:creationId xmlns:a16="http://schemas.microsoft.com/office/drawing/2014/main" id="{1CE13524-2641-43EC-9E82-69734169E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5224" r="1739" b="12740"/>
          <a:stretch/>
        </p:blipFill>
        <p:spPr bwMode="auto">
          <a:xfrm>
            <a:off x="149086" y="111226"/>
            <a:ext cx="8845826" cy="19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08;p21">
            <a:extLst>
              <a:ext uri="{FF2B5EF4-FFF2-40B4-BE49-F238E27FC236}">
                <a16:creationId xmlns:a16="http://schemas.microsoft.com/office/drawing/2014/main" id="{447E0BC1-6642-4F77-BC1F-C0BCD6341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0055939"/>
              </p:ext>
            </p:extLst>
          </p:nvPr>
        </p:nvGraphicFramePr>
        <p:xfrm>
          <a:off x="592130" y="2120349"/>
          <a:ext cx="7959739" cy="2912013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3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0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261">
                  <a:extLst>
                    <a:ext uri="{9D8B030D-6E8A-4147-A177-3AD203B41FA5}">
                      <a16:colId xmlns:a16="http://schemas.microsoft.com/office/drawing/2014/main" val="225312761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79117278"/>
                    </a:ext>
                  </a:extLst>
                </a:gridCol>
                <a:gridCol w="1068610">
                  <a:extLst>
                    <a:ext uri="{9D8B030D-6E8A-4147-A177-3AD203B41FA5}">
                      <a16:colId xmlns:a16="http://schemas.microsoft.com/office/drawing/2014/main" val="3377277144"/>
                    </a:ext>
                  </a:extLst>
                </a:gridCol>
              </a:tblGrid>
              <a:tr h="4055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0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0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0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0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3116982"/>
                  </a:ext>
                </a:extLst>
              </a:tr>
            </a:tbl>
          </a:graphicData>
        </a:graphic>
      </p:graphicFrame>
      <p:pic>
        <p:nvPicPr>
          <p:cNvPr id="6146" name="Picture 2" descr="Forms response chart. Question title: 10. Teachers inform you about your expected competencies, course outcomes, and program outcomes. Number of responses: .">
            <a:extLst>
              <a:ext uri="{FF2B5EF4-FFF2-40B4-BE49-F238E27FC236}">
                <a16:creationId xmlns:a16="http://schemas.microsoft.com/office/drawing/2014/main" id="{68274008-889E-43DE-8EA4-DD3776488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6427" r="2753" b="13040"/>
          <a:stretch/>
        </p:blipFill>
        <p:spPr bwMode="auto">
          <a:xfrm>
            <a:off x="99390" y="111139"/>
            <a:ext cx="8786189" cy="20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08;p21">
            <a:extLst>
              <a:ext uri="{FF2B5EF4-FFF2-40B4-BE49-F238E27FC236}">
                <a16:creationId xmlns:a16="http://schemas.microsoft.com/office/drawing/2014/main" id="{92407701-6AC3-4B28-BB8B-AB9146ED4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88090"/>
              </p:ext>
            </p:extLst>
          </p:nvPr>
        </p:nvGraphicFramePr>
        <p:xfrm>
          <a:off x="374375" y="2211198"/>
          <a:ext cx="8109811" cy="2840854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92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32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382">
                  <a:extLst>
                    <a:ext uri="{9D8B030D-6E8A-4147-A177-3AD203B41FA5}">
                      <a16:colId xmlns:a16="http://schemas.microsoft.com/office/drawing/2014/main" val="2253127617"/>
                    </a:ext>
                  </a:extLst>
                </a:gridCol>
                <a:gridCol w="1186070">
                  <a:extLst>
                    <a:ext uri="{9D8B030D-6E8A-4147-A177-3AD203B41FA5}">
                      <a16:colId xmlns:a16="http://schemas.microsoft.com/office/drawing/2014/main" val="2679117278"/>
                    </a:ext>
                  </a:extLst>
                </a:gridCol>
                <a:gridCol w="1192176">
                  <a:extLst>
                    <a:ext uri="{9D8B030D-6E8A-4147-A177-3AD203B41FA5}">
                      <a16:colId xmlns:a16="http://schemas.microsoft.com/office/drawing/2014/main" val="3377277144"/>
                    </a:ext>
                  </a:extLst>
                </a:gridCol>
              </a:tblGrid>
              <a:tr h="3871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I don’t have mentor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3116982"/>
                  </a:ext>
                </a:extLst>
              </a:tr>
            </a:tbl>
          </a:graphicData>
        </a:graphic>
      </p:graphicFrame>
      <p:pic>
        <p:nvPicPr>
          <p:cNvPr id="7170" name="Picture 2" descr="Forms response chart. Question title: 11. Your mentor does a necessary follow-up with as assigned task to you. Number of responses: .">
            <a:extLst>
              <a:ext uri="{FF2B5EF4-FFF2-40B4-BE49-F238E27FC236}">
                <a16:creationId xmlns:a16="http://schemas.microsoft.com/office/drawing/2014/main" id="{88FD2D87-D805-4C8C-95D2-B3E0C23C0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6126" r="2682" b="12439"/>
          <a:stretch/>
        </p:blipFill>
        <p:spPr bwMode="auto">
          <a:xfrm>
            <a:off x="128561" y="91448"/>
            <a:ext cx="8856413" cy="20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08;p21">
            <a:extLst>
              <a:ext uri="{FF2B5EF4-FFF2-40B4-BE49-F238E27FC236}">
                <a16:creationId xmlns:a16="http://schemas.microsoft.com/office/drawing/2014/main" id="{973F65C4-0233-4859-B595-17ADAA72C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199266"/>
              </p:ext>
            </p:extLst>
          </p:nvPr>
        </p:nvGraphicFramePr>
        <p:xfrm>
          <a:off x="592130" y="2272621"/>
          <a:ext cx="7959739" cy="2764404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7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26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2253127617"/>
                    </a:ext>
                  </a:extLst>
                </a:gridCol>
                <a:gridCol w="1106557">
                  <a:extLst>
                    <a:ext uri="{9D8B030D-6E8A-4147-A177-3AD203B41FA5}">
                      <a16:colId xmlns:a16="http://schemas.microsoft.com/office/drawing/2014/main" val="2679117278"/>
                    </a:ext>
                  </a:extLst>
                </a:gridCol>
                <a:gridCol w="1075236">
                  <a:extLst>
                    <a:ext uri="{9D8B030D-6E8A-4147-A177-3AD203B41FA5}">
                      <a16:colId xmlns:a16="http://schemas.microsoft.com/office/drawing/2014/main" val="3377277144"/>
                    </a:ext>
                  </a:extLst>
                </a:gridCol>
              </a:tblGrid>
              <a:tr h="3871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7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0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3116982"/>
                  </a:ext>
                </a:extLst>
              </a:tr>
            </a:tbl>
          </a:graphicData>
        </a:graphic>
      </p:graphicFrame>
      <p:pic>
        <p:nvPicPr>
          <p:cNvPr id="8194" name="Picture 2" descr="Forms response chart. Question title: 12. The teacher illustrates the concepts through examples and applications. Number of responses: .">
            <a:extLst>
              <a:ext uri="{FF2B5EF4-FFF2-40B4-BE49-F238E27FC236}">
                <a16:creationId xmlns:a16="http://schemas.microsoft.com/office/drawing/2014/main" id="{E111175A-A04A-4A9B-A542-9ECB1DF36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6410" r="1957" b="13959"/>
          <a:stretch/>
        </p:blipFill>
        <p:spPr bwMode="auto">
          <a:xfrm>
            <a:off x="132522" y="106475"/>
            <a:ext cx="8832572" cy="210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8"/>
          <p:cNvGraphicFramePr/>
          <p:nvPr>
            <p:extLst>
              <p:ext uri="{D42A27DB-BD31-4B8C-83A1-F6EECF244321}">
                <p14:modId xmlns:p14="http://schemas.microsoft.com/office/powerpoint/2010/main" val="560007199"/>
              </p:ext>
            </p:extLst>
          </p:nvPr>
        </p:nvGraphicFramePr>
        <p:xfrm>
          <a:off x="669235" y="2145502"/>
          <a:ext cx="8020901" cy="2857618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3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5469155"/>
                    </a:ext>
                  </a:extLst>
                </a:gridCol>
                <a:gridCol w="589722">
                  <a:extLst>
                    <a:ext uri="{9D8B030D-6E8A-4147-A177-3AD203B41FA5}">
                      <a16:colId xmlns:a16="http://schemas.microsoft.com/office/drawing/2014/main" val="779758926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1891927356"/>
                    </a:ext>
                  </a:extLst>
                </a:gridCol>
                <a:gridCol w="655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9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03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Fully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Reasonably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Partially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Slightly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Unable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107001445"/>
                  </a:ext>
                </a:extLst>
              </a:tr>
            </a:tbl>
          </a:graphicData>
        </a:graphic>
      </p:graphicFrame>
      <p:pic>
        <p:nvPicPr>
          <p:cNvPr id="9218" name="Picture 2" descr="Forms response chart. Question title: 13. The teacher identifies your strengths and encourage you with providing right level of challenges. Number of responses: .">
            <a:extLst>
              <a:ext uri="{FF2B5EF4-FFF2-40B4-BE49-F238E27FC236}">
                <a16:creationId xmlns:a16="http://schemas.microsoft.com/office/drawing/2014/main" id="{3CE5D405-62AD-454E-9017-6ABF24B17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5825" r="1666" b="14242"/>
          <a:stretch/>
        </p:blipFill>
        <p:spPr bwMode="auto">
          <a:xfrm>
            <a:off x="152400" y="66261"/>
            <a:ext cx="8839200" cy="196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08;p21">
            <a:extLst>
              <a:ext uri="{FF2B5EF4-FFF2-40B4-BE49-F238E27FC236}">
                <a16:creationId xmlns:a16="http://schemas.microsoft.com/office/drawing/2014/main" id="{CE6C4F2D-10F4-4919-956B-4F162A0FE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908704"/>
              </p:ext>
            </p:extLst>
          </p:nvPr>
        </p:nvGraphicFramePr>
        <p:xfrm>
          <a:off x="682489" y="2251644"/>
          <a:ext cx="7959739" cy="2779864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20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5252">
                  <a:extLst>
                    <a:ext uri="{9D8B030D-6E8A-4147-A177-3AD203B41FA5}">
                      <a16:colId xmlns:a16="http://schemas.microsoft.com/office/drawing/2014/main" val="2253127617"/>
                    </a:ext>
                  </a:extLst>
                </a:gridCol>
                <a:gridCol w="1119809">
                  <a:extLst>
                    <a:ext uri="{9D8B030D-6E8A-4147-A177-3AD203B41FA5}">
                      <a16:colId xmlns:a16="http://schemas.microsoft.com/office/drawing/2014/main" val="2679117278"/>
                    </a:ext>
                  </a:extLst>
                </a:gridCol>
                <a:gridCol w="975845">
                  <a:extLst>
                    <a:ext uri="{9D8B030D-6E8A-4147-A177-3AD203B41FA5}">
                      <a16:colId xmlns:a16="http://schemas.microsoft.com/office/drawing/2014/main" val="3377277144"/>
                    </a:ext>
                  </a:extLst>
                </a:gridCol>
              </a:tblGrid>
              <a:tr h="38714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3116982"/>
                  </a:ext>
                </a:extLst>
              </a:tr>
            </a:tbl>
          </a:graphicData>
        </a:graphic>
      </p:graphicFrame>
      <p:pic>
        <p:nvPicPr>
          <p:cNvPr id="10242" name="Picture 2" descr="Forms response chart. Question title: 14. Teachers are able to identify your weaknesses and help you to overcome them. Number of responses: .">
            <a:extLst>
              <a:ext uri="{FF2B5EF4-FFF2-40B4-BE49-F238E27FC236}">
                <a16:creationId xmlns:a16="http://schemas.microsoft.com/office/drawing/2014/main" id="{30740845-3257-482A-9BEC-4ED12FB64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5826" r="1957" b="14542"/>
          <a:stretch/>
        </p:blipFill>
        <p:spPr bwMode="auto">
          <a:xfrm>
            <a:off x="152401" y="111992"/>
            <a:ext cx="8839198" cy="200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29;p24">
            <a:extLst>
              <a:ext uri="{FF2B5EF4-FFF2-40B4-BE49-F238E27FC236}">
                <a16:creationId xmlns:a16="http://schemas.microsoft.com/office/drawing/2014/main" id="{367B7B6D-AD40-476E-B2E1-C316BC14D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60149"/>
              </p:ext>
            </p:extLst>
          </p:nvPr>
        </p:nvGraphicFramePr>
        <p:xfrm>
          <a:off x="781877" y="2232617"/>
          <a:ext cx="7865732" cy="2832788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1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2925382805"/>
                    </a:ext>
                  </a:extLst>
                </a:gridCol>
                <a:gridCol w="543342">
                  <a:extLst>
                    <a:ext uri="{9D8B030D-6E8A-4147-A177-3AD203B41FA5}">
                      <a16:colId xmlns:a16="http://schemas.microsoft.com/office/drawing/2014/main" val="4046174199"/>
                    </a:ext>
                  </a:extLst>
                </a:gridCol>
                <a:gridCol w="795128">
                  <a:extLst>
                    <a:ext uri="{9D8B030D-6E8A-4147-A177-3AD203B41FA5}">
                      <a16:colId xmlns:a16="http://schemas.microsoft.com/office/drawing/2014/main" val="2627445360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4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945432201"/>
                  </a:ext>
                </a:extLst>
              </a:tr>
            </a:tbl>
          </a:graphicData>
        </a:graphic>
      </p:graphicFrame>
      <p:pic>
        <p:nvPicPr>
          <p:cNvPr id="11266" name="Picture 2" descr="Forms response chart. Question title: 15. The institution makes effort to engage students in the monitoring, review and continuous quality improvement of the teaching learning process.. Number of responses: .">
            <a:extLst>
              <a:ext uri="{FF2B5EF4-FFF2-40B4-BE49-F238E27FC236}">
                <a16:creationId xmlns:a16="http://schemas.microsoft.com/office/drawing/2014/main" id="{5C1FB916-8B9C-4F1F-90EE-D18F07D90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5488" r="2608" b="13076"/>
          <a:stretch/>
        </p:blipFill>
        <p:spPr bwMode="auto">
          <a:xfrm>
            <a:off x="132522" y="78095"/>
            <a:ext cx="8772939" cy="206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31"/>
          <p:cNvGraphicFramePr/>
          <p:nvPr>
            <p:extLst>
              <p:ext uri="{D42A27DB-BD31-4B8C-83A1-F6EECF244321}">
                <p14:modId xmlns:p14="http://schemas.microsoft.com/office/powerpoint/2010/main" val="4259406165"/>
              </p:ext>
            </p:extLst>
          </p:nvPr>
        </p:nvGraphicFramePr>
        <p:xfrm>
          <a:off x="818322" y="2194379"/>
          <a:ext cx="7816117" cy="2876077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21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988130800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2761729892"/>
                    </a:ext>
                  </a:extLst>
                </a:gridCol>
                <a:gridCol w="808383">
                  <a:extLst>
                    <a:ext uri="{9D8B030D-6E8A-4147-A177-3AD203B41FA5}">
                      <a16:colId xmlns:a16="http://schemas.microsoft.com/office/drawing/2014/main" val="1247748829"/>
                    </a:ext>
                  </a:extLst>
                </a:gridCol>
                <a:gridCol w="649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1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1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8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942694087"/>
                  </a:ext>
                </a:extLst>
              </a:tr>
            </a:tbl>
          </a:graphicData>
        </a:graphic>
      </p:graphicFrame>
      <p:pic>
        <p:nvPicPr>
          <p:cNvPr id="12290" name="Picture 2" descr="Forms response chart. Question title: 16. The institute/ teachers use student-centric methods, such as experiential learning, participative learning and problem-solving methodologies for enhancing learning experiences. Number of responses: .">
            <a:extLst>
              <a:ext uri="{FF2B5EF4-FFF2-40B4-BE49-F238E27FC236}">
                <a16:creationId xmlns:a16="http://schemas.microsoft.com/office/drawing/2014/main" id="{A55F4E5D-CCEF-4293-9569-EA870EE3C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5825" r="2536" b="14242"/>
          <a:stretch/>
        </p:blipFill>
        <p:spPr bwMode="auto">
          <a:xfrm>
            <a:off x="192157" y="73044"/>
            <a:ext cx="8759686" cy="20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29;p24">
            <a:extLst>
              <a:ext uri="{FF2B5EF4-FFF2-40B4-BE49-F238E27FC236}">
                <a16:creationId xmlns:a16="http://schemas.microsoft.com/office/drawing/2014/main" id="{24A8C084-72E3-4D9B-BF05-FCBFB221F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618459"/>
              </p:ext>
            </p:extLst>
          </p:nvPr>
        </p:nvGraphicFramePr>
        <p:xfrm>
          <a:off x="639134" y="2221638"/>
          <a:ext cx="7865732" cy="2832788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1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2925382805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4046174199"/>
                    </a:ext>
                  </a:extLst>
                </a:gridCol>
                <a:gridCol w="775255">
                  <a:extLst>
                    <a:ext uri="{9D8B030D-6E8A-4147-A177-3AD203B41FA5}">
                      <a16:colId xmlns:a16="http://schemas.microsoft.com/office/drawing/2014/main" val="2627445360"/>
                    </a:ext>
                  </a:extLst>
                </a:gridCol>
                <a:gridCol w="675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4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945432201"/>
                  </a:ext>
                </a:extLst>
              </a:tr>
            </a:tbl>
          </a:graphicData>
        </a:graphic>
      </p:graphicFrame>
      <p:pic>
        <p:nvPicPr>
          <p:cNvPr id="13314" name="Picture 2" descr="Forms response chart. Question title: 17. Teachers encourage you to participate in extracurricular activities.. Number of responses: .">
            <a:extLst>
              <a:ext uri="{FF2B5EF4-FFF2-40B4-BE49-F238E27FC236}">
                <a16:creationId xmlns:a16="http://schemas.microsoft.com/office/drawing/2014/main" id="{FB0749A2-35E0-460C-ACE3-CE2A22E5D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5525" r="2608" b="13942"/>
          <a:stretch/>
        </p:blipFill>
        <p:spPr bwMode="auto">
          <a:xfrm>
            <a:off x="92765" y="139148"/>
            <a:ext cx="8845826" cy="201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43800" y="6883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u="sng" dirty="0"/>
              <a:t>Faculty-Subject Distribution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</p:txBody>
      </p:sp>
      <p:graphicFrame>
        <p:nvGraphicFramePr>
          <p:cNvPr id="61" name="Google Shape;61;p14"/>
          <p:cNvGraphicFramePr/>
          <p:nvPr>
            <p:extLst>
              <p:ext uri="{D42A27DB-BD31-4B8C-83A1-F6EECF244321}">
                <p14:modId xmlns:p14="http://schemas.microsoft.com/office/powerpoint/2010/main" val="3216499719"/>
              </p:ext>
            </p:extLst>
          </p:nvPr>
        </p:nvGraphicFramePr>
        <p:xfrm>
          <a:off x="316330" y="641539"/>
          <a:ext cx="8348070" cy="417546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68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6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2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</a:rPr>
                        <a:t>Sr.No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</a:rPr>
                        <a:t>Abb.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</a:rPr>
                        <a:t>Name of the Faculty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tx1"/>
                          </a:solidFill>
                        </a:rPr>
                        <a:t>Abb.</a:t>
                      </a:r>
                      <a:endParaRPr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1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Antenna &amp; Wave Propagations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AWP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Mr. Chavan Santosh G.</a:t>
                      </a:r>
                      <a:endParaRPr kumimoji="0" lang="en-IN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CSG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2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Android Programming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AP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Mr. Chavan Santosh G.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CSG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Digital Imagre Processing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DIP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 err="1">
                          <a:solidFill>
                            <a:schemeClr val="tx1"/>
                          </a:solidFill>
                        </a:rPr>
                        <a:t>Dr.</a:t>
                      </a: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Mirajkar Gayatri S.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GMS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4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Python Programming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PYTHON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Ms. Sawashe Ketaki S.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SKS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5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Computer Network &amp; Cloud Computing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CNCC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Mr. Jagtap Dayanand B.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JDB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Employment &amp; Skill Development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ESD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Dr. Jadhav Nitin R.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JNR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Android Programming lab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AP LAB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Mr. Chavan Santosh G.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CSG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22505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Python Programming lab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PYTHON LAB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Ms. Sawashe Ketaki S.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SKS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860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Computer Network &amp; Cloud Computing lab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CNCC LAB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Mr. Jagtap Dayanand B.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JDB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97193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33"/>
          <p:cNvGraphicFramePr/>
          <p:nvPr>
            <p:extLst>
              <p:ext uri="{D42A27DB-BD31-4B8C-83A1-F6EECF244321}">
                <p14:modId xmlns:p14="http://schemas.microsoft.com/office/powerpoint/2010/main" val="899186561"/>
              </p:ext>
            </p:extLst>
          </p:nvPr>
        </p:nvGraphicFramePr>
        <p:xfrm>
          <a:off x="622852" y="2207944"/>
          <a:ext cx="8052075" cy="2861901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58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331">
                  <a:extLst>
                    <a:ext uri="{9D8B030D-6E8A-4147-A177-3AD203B41FA5}">
                      <a16:colId xmlns:a16="http://schemas.microsoft.com/office/drawing/2014/main" val="1793583160"/>
                    </a:ext>
                  </a:extLst>
                </a:gridCol>
                <a:gridCol w="682487">
                  <a:extLst>
                    <a:ext uri="{9D8B030D-6E8A-4147-A177-3AD203B41FA5}">
                      <a16:colId xmlns:a16="http://schemas.microsoft.com/office/drawing/2014/main" val="2044049701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3132317350"/>
                    </a:ext>
                  </a:extLst>
                </a:gridCol>
                <a:gridCol w="689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36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To a great extent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Moderate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Some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+mj-lt"/>
                        </a:rPr>
                        <a:t> What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Very Little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Not at all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172011557"/>
                  </a:ext>
                </a:extLst>
              </a:tr>
            </a:tbl>
          </a:graphicData>
        </a:graphic>
      </p:graphicFrame>
      <p:pic>
        <p:nvPicPr>
          <p:cNvPr id="14338" name="Picture 2" descr="Forms response chart. Question title: 18. Efforts are made by teachers to inculcate soft skills, life skills and employability skills to make you ready for the world of work. Number of responses: .">
            <a:extLst>
              <a:ext uri="{FF2B5EF4-FFF2-40B4-BE49-F238E27FC236}">
                <a16:creationId xmlns:a16="http://schemas.microsoft.com/office/drawing/2014/main" id="{AC9A7B67-9124-40CE-BD0F-A86D62419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7027" r="2682" b="13340"/>
          <a:stretch/>
        </p:blipFill>
        <p:spPr bwMode="auto">
          <a:xfrm>
            <a:off x="132522" y="73655"/>
            <a:ext cx="8772937" cy="205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34"/>
          <p:cNvGraphicFramePr/>
          <p:nvPr>
            <p:extLst>
              <p:ext uri="{D42A27DB-BD31-4B8C-83A1-F6EECF244321}">
                <p14:modId xmlns:p14="http://schemas.microsoft.com/office/powerpoint/2010/main" val="3005397270"/>
              </p:ext>
            </p:extLst>
          </p:nvPr>
        </p:nvGraphicFramePr>
        <p:xfrm>
          <a:off x="845763" y="2036521"/>
          <a:ext cx="7452471" cy="301737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97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87">
                  <a:extLst>
                    <a:ext uri="{9D8B030D-6E8A-4147-A177-3AD203B41FA5}">
                      <a16:colId xmlns:a16="http://schemas.microsoft.com/office/drawing/2014/main" val="3645071417"/>
                    </a:ext>
                  </a:extLst>
                </a:gridCol>
                <a:gridCol w="642731">
                  <a:extLst>
                    <a:ext uri="{9D8B030D-6E8A-4147-A177-3AD203B41FA5}">
                      <a16:colId xmlns:a16="http://schemas.microsoft.com/office/drawing/2014/main" val="3954285230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3452121606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0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82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Above 90%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70-89%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50-69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30-49 %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0-below 29%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189118341"/>
                  </a:ext>
                </a:extLst>
              </a:tr>
            </a:tbl>
          </a:graphicData>
        </a:graphic>
      </p:graphicFrame>
      <p:pic>
        <p:nvPicPr>
          <p:cNvPr id="15362" name="Picture 2" descr="Forms response chart. Question title: 19. What percentage of teachers use ICT tools such as LCD projector, Multimedia , etc while teaching. Number of responses: .">
            <a:extLst>
              <a:ext uri="{FF2B5EF4-FFF2-40B4-BE49-F238E27FC236}">
                <a16:creationId xmlns:a16="http://schemas.microsoft.com/office/drawing/2014/main" id="{2E08EF74-7938-4325-8531-8C119C5E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6427" r="2899" b="10937"/>
          <a:stretch/>
        </p:blipFill>
        <p:spPr bwMode="auto">
          <a:xfrm>
            <a:off x="205408" y="89609"/>
            <a:ext cx="8733183" cy="19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29;p24">
            <a:extLst>
              <a:ext uri="{FF2B5EF4-FFF2-40B4-BE49-F238E27FC236}">
                <a16:creationId xmlns:a16="http://schemas.microsoft.com/office/drawing/2014/main" id="{148DCFC9-2E94-4E29-AE01-6234836495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330094"/>
              </p:ext>
            </p:extLst>
          </p:nvPr>
        </p:nvGraphicFramePr>
        <p:xfrm>
          <a:off x="639134" y="2244451"/>
          <a:ext cx="7865732" cy="2832788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17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591">
                  <a:extLst>
                    <a:ext uri="{9D8B030D-6E8A-4147-A177-3AD203B41FA5}">
                      <a16:colId xmlns:a16="http://schemas.microsoft.com/office/drawing/2014/main" val="2925382805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4046174199"/>
                    </a:ext>
                  </a:extLst>
                </a:gridCol>
                <a:gridCol w="775255">
                  <a:extLst>
                    <a:ext uri="{9D8B030D-6E8A-4147-A177-3AD203B41FA5}">
                      <a16:colId xmlns:a16="http://schemas.microsoft.com/office/drawing/2014/main" val="2627445360"/>
                    </a:ext>
                  </a:extLst>
                </a:gridCol>
                <a:gridCol w="675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4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44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8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7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Strongly Disagree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945432201"/>
                  </a:ext>
                </a:extLst>
              </a:tr>
            </a:tbl>
          </a:graphicData>
        </a:graphic>
      </p:graphicFrame>
      <p:pic>
        <p:nvPicPr>
          <p:cNvPr id="16386" name="Picture 2" descr="Forms response chart. Question title: 20. The overall quality of teaching-learning process in your institute is very good. Number of responses: .">
            <a:extLst>
              <a:ext uri="{FF2B5EF4-FFF2-40B4-BE49-F238E27FC236}">
                <a16:creationId xmlns:a16="http://schemas.microsoft.com/office/drawing/2014/main" id="{9FB39EA1-B726-4F1C-B364-BD60186E5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7027" r="1739" b="13340"/>
          <a:stretch/>
        </p:blipFill>
        <p:spPr bwMode="auto">
          <a:xfrm>
            <a:off x="139148" y="139148"/>
            <a:ext cx="8865704" cy="1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21. Give 3 observations/ suggestions to improve the overall teaching-learning experience of respective teachers.. Number of responses: 20 responses.">
            <a:extLst>
              <a:ext uri="{FF2B5EF4-FFF2-40B4-BE49-F238E27FC236}">
                <a16:creationId xmlns:a16="http://schemas.microsoft.com/office/drawing/2014/main" id="{252815E8-6E23-4008-8E96-706B8C5B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" y="406662"/>
            <a:ext cx="8739809" cy="44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53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382584" y="730570"/>
            <a:ext cx="85206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 sz="2000" dirty="0"/>
              <a:t>Give 3 observation/ Suggession to improve the overall teaching learning experience of respective teachers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1"/>
          </p:nvPr>
        </p:nvSpPr>
        <p:spPr>
          <a:xfrm>
            <a:off x="311700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Teachers should explain the practical and application based aspects.</a:t>
            </a: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Try to develop soft skills and communication skills of students by interacting with them during lectures.</a:t>
            </a: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Encourage students to participate in extra curricular activities outside college like seminars, paper presentations etc.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900" dirty="0">
              <a:solidFill>
                <a:schemeClr val="dk1"/>
              </a:solidFill>
              <a:highlight>
                <a:srgbClr val="FBFCC5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highlight>
                <a:srgbClr val="FBFCC5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title"/>
          </p:nvPr>
        </p:nvSpPr>
        <p:spPr>
          <a:xfrm>
            <a:off x="3506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000" dirty="0"/>
              <a:t>Overall Analysis</a:t>
            </a:r>
            <a:endParaRPr sz="2000" dirty="0"/>
          </a:p>
        </p:txBody>
      </p:sp>
      <p:graphicFrame>
        <p:nvGraphicFramePr>
          <p:cNvPr id="233" name="Google Shape;233;p39"/>
          <p:cNvGraphicFramePr/>
          <p:nvPr>
            <p:extLst>
              <p:ext uri="{D42A27DB-BD31-4B8C-83A1-F6EECF244321}">
                <p14:modId xmlns:p14="http://schemas.microsoft.com/office/powerpoint/2010/main" val="2574118380"/>
              </p:ext>
            </p:extLst>
          </p:nvPr>
        </p:nvGraphicFramePr>
        <p:xfrm>
          <a:off x="148762" y="446804"/>
          <a:ext cx="8846476" cy="3792855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85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673395108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Subject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Faculty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Appreciation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Suggestion for Improvement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Sign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/>
                        <a:t>AWP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/>
                        <a:t>CSG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" sz="1200" b="0" dirty="0">
                          <a:solidFill>
                            <a:srgbClr val="000000"/>
                          </a:solidFill>
                        </a:rPr>
                        <a:t>Good use of ICT tools.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Illustrate the concepts through examples &amp; applications.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21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/>
                        <a:t>DIP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/>
                        <a:t>GMS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" sz="1200" b="0" dirty="0">
                          <a:solidFill>
                            <a:srgbClr val="000000"/>
                          </a:solidFill>
                        </a:rPr>
                        <a:t>Good teaching approach.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/>
                        <a:t>Identify the weaknesses of student &amp; help them to overcome them.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/>
                        <a:t>CNCC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/>
                        <a:t>JDB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" sz="1200" b="0" dirty="0">
                          <a:solidFill>
                            <a:srgbClr val="000000"/>
                          </a:solidFill>
                        </a:rPr>
                        <a:t>Good Communication.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Take more efforts in inculcating soft skills, life skills, employability skills.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/>
                        <a:t>AP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0" dirty="0"/>
                        <a:t>CSG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Nice efforts in taking follow up of assigned tasks.</a:t>
                      </a:r>
                      <a:endParaRPr sz="12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Need to prepare more for the lectures.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/>
                        <a:t>PP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/>
                        <a:t>SKS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</a:rPr>
                        <a:t>Fairness in internal evaluation.</a:t>
                      </a:r>
                      <a:endParaRPr sz="12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Make more use of student centric methods.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26701"/>
                  </a:ext>
                </a:extLst>
              </a:tr>
              <a:tr h="560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/>
                        <a:t>ESD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200" b="0" dirty="0"/>
                        <a:t>JNR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solidFill>
                            <a:srgbClr val="000000"/>
                          </a:solidFill>
                        </a:rPr>
                        <a:t>G</a:t>
                      </a:r>
                      <a:r>
                        <a:rPr lang="en" sz="1200" b="0" dirty="0">
                          <a:solidFill>
                            <a:srgbClr val="000000"/>
                          </a:solidFill>
                        </a:rPr>
                        <a:t>ood illustration of concepts using examples.</a:t>
                      </a:r>
                      <a:endParaRPr sz="12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Make use of ICT tools.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0589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6C7387-C7B7-4572-92CC-0A5FE97885DC}"/>
              </a:ext>
            </a:extLst>
          </p:cNvPr>
          <p:cNvSpPr txBox="1"/>
          <p:nvPr/>
        </p:nvSpPr>
        <p:spPr>
          <a:xfrm>
            <a:off x="588335" y="4835723"/>
            <a:ext cx="280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AMC Coordinator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D7BDA-DC94-4624-AED7-B3685D420680}"/>
              </a:ext>
            </a:extLst>
          </p:cNvPr>
          <p:cNvSpPr txBox="1"/>
          <p:nvPr/>
        </p:nvSpPr>
        <p:spPr>
          <a:xfrm>
            <a:off x="3685491" y="4829510"/>
            <a:ext cx="145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HOD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5A9E0-9322-4616-A13C-A82BD1DAB84F}"/>
              </a:ext>
            </a:extLst>
          </p:cNvPr>
          <p:cNvSpPr txBox="1"/>
          <p:nvPr/>
        </p:nvSpPr>
        <p:spPr>
          <a:xfrm>
            <a:off x="6181060" y="4829509"/>
            <a:ext cx="237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Principal</a:t>
            </a:r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Overall Analysis</a:t>
            </a:r>
            <a:endParaRPr/>
          </a:p>
        </p:txBody>
      </p:sp>
      <p:graphicFrame>
        <p:nvGraphicFramePr>
          <p:cNvPr id="239" name="Google Shape;239;p40"/>
          <p:cNvGraphicFramePr/>
          <p:nvPr>
            <p:extLst>
              <p:ext uri="{D42A27DB-BD31-4B8C-83A1-F6EECF244321}">
                <p14:modId xmlns:p14="http://schemas.microsoft.com/office/powerpoint/2010/main" val="3041017627"/>
              </p:ext>
            </p:extLst>
          </p:nvPr>
        </p:nvGraphicFramePr>
        <p:xfrm>
          <a:off x="148855" y="1269803"/>
          <a:ext cx="8867553" cy="176775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99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2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3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109">
                  <a:extLst>
                    <a:ext uri="{9D8B030D-6E8A-4147-A177-3AD203B41FA5}">
                      <a16:colId xmlns:a16="http://schemas.microsoft.com/office/drawing/2014/main" val="42464555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Subject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Faculty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Appreciation</a:t>
                      </a:r>
                      <a:endParaRPr b="1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Suggestion for Improvement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Sign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 dirty="0"/>
                        <a:t>PP</a:t>
                      </a:r>
                      <a:endParaRPr sz="105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 b="0" dirty="0">
                          <a:solidFill>
                            <a:schemeClr val="dk1"/>
                          </a:solidFill>
                        </a:rPr>
                        <a:t>CSG</a:t>
                      </a:r>
                      <a:endParaRPr sz="105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</a:pPr>
                      <a:r>
                        <a:rPr lang="en" sz="1100" b="0" dirty="0">
                          <a:solidFill>
                            <a:srgbClr val="000000"/>
                          </a:solidFill>
                        </a:rPr>
                        <a:t>Motivate students to participate in extra curricular activities.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</a:pPr>
                      <a:r>
                        <a:rPr lang="en-IN" sz="1100" b="0" dirty="0">
                          <a:solidFill>
                            <a:srgbClr val="000000"/>
                          </a:solidFill>
                        </a:rPr>
                        <a:t>G</a:t>
                      </a:r>
                      <a:r>
                        <a:rPr lang="en" sz="1100" b="0" dirty="0">
                          <a:solidFill>
                            <a:srgbClr val="000000"/>
                          </a:solidFill>
                        </a:rPr>
                        <a:t>ood illustration of concepts.</a:t>
                      </a:r>
                      <a:endParaRPr sz="11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Make use of student centric methods.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</a:rPr>
                        <a:t>Teacher should identify students’ weakness.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19026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/>
                        <a:t>ESD</a:t>
                      </a:r>
                      <a:endParaRPr sz="1100" b="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/>
                        <a:t>HVS</a:t>
                      </a:r>
                      <a:endParaRPr sz="11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100" b="0" dirty="0">
                          <a:solidFill>
                            <a:srgbClr val="000000"/>
                          </a:solidFill>
                        </a:rPr>
                        <a:t>G</a:t>
                      </a:r>
                      <a:r>
                        <a:rPr lang="en" sz="1100" b="0" dirty="0">
                          <a:solidFill>
                            <a:srgbClr val="000000"/>
                          </a:solidFill>
                        </a:rPr>
                        <a:t>ood teaching approach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100" b="0" dirty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" sz="1100" b="0" dirty="0">
                          <a:solidFill>
                            <a:srgbClr val="000000"/>
                          </a:solidFill>
                        </a:rPr>
                        <a:t>dentify strengths of students </a:t>
                      </a:r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" sz="1100" b="0" dirty="0">
                          <a:solidFill>
                            <a:srgbClr val="000000"/>
                          </a:solidFill>
                        </a:rPr>
                        <a:t>Fair internal evaluation</a:t>
                      </a:r>
                      <a:endParaRPr sz="11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Take follow up of assigned tasks.</a:t>
                      </a:r>
                      <a:endParaRPr lang="en-IN" sz="1100" b="0" dirty="0"/>
                    </a:p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100" b="0" dirty="0"/>
                        <a:t>E</a:t>
                      </a:r>
                      <a:r>
                        <a:rPr lang="en" sz="1100" b="0" dirty="0"/>
                        <a:t>ncourage to participate in extra curricular activities</a:t>
                      </a:r>
                      <a:endParaRPr sz="11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sz="11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1877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DEADB2F-E04D-488B-B663-C9B5FE7271EA}"/>
              </a:ext>
            </a:extLst>
          </p:cNvPr>
          <p:cNvSpPr txBox="1"/>
          <p:nvPr/>
        </p:nvSpPr>
        <p:spPr>
          <a:xfrm>
            <a:off x="588335" y="3898605"/>
            <a:ext cx="280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AMC Coordinator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166D4-3016-48A4-8BAF-51A1E521DC8F}"/>
              </a:ext>
            </a:extLst>
          </p:cNvPr>
          <p:cNvSpPr txBox="1"/>
          <p:nvPr/>
        </p:nvSpPr>
        <p:spPr>
          <a:xfrm>
            <a:off x="3678865" y="3898605"/>
            <a:ext cx="145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HOD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DFB41F-B5DF-4E44-BB6D-35FBA3EA2B15}"/>
              </a:ext>
            </a:extLst>
          </p:cNvPr>
          <p:cNvSpPr txBox="1"/>
          <p:nvPr/>
        </p:nvSpPr>
        <p:spPr>
          <a:xfrm>
            <a:off x="6181060" y="3873697"/>
            <a:ext cx="237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Principal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6"/>
          <p:cNvGraphicFramePr/>
          <p:nvPr>
            <p:extLst>
              <p:ext uri="{D42A27DB-BD31-4B8C-83A1-F6EECF244321}">
                <p14:modId xmlns:p14="http://schemas.microsoft.com/office/powerpoint/2010/main" val="848352908"/>
              </p:ext>
            </p:extLst>
          </p:nvPr>
        </p:nvGraphicFramePr>
        <p:xfrm>
          <a:off x="872408" y="2319759"/>
          <a:ext cx="7722705" cy="272775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2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748">
                  <a:extLst>
                    <a:ext uri="{9D8B030D-6E8A-4147-A177-3AD203B41FA5}">
                      <a16:colId xmlns:a16="http://schemas.microsoft.com/office/drawing/2014/main" val="2807126527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1047721171"/>
                    </a:ext>
                  </a:extLst>
                </a:gridCol>
                <a:gridCol w="1046922">
                  <a:extLst>
                    <a:ext uri="{9D8B030D-6E8A-4147-A177-3AD203B41FA5}">
                      <a16:colId xmlns:a16="http://schemas.microsoft.com/office/drawing/2014/main" val="9262348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85 to 100%</a:t>
                      </a:r>
                      <a:endParaRPr sz="15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/>
                        <a:t>0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70 to 84%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55 to 69%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30 to 54%</a:t>
                      </a:r>
                      <a:endParaRPr sz="15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below 30%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05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660084998"/>
                  </a:ext>
                </a:extLst>
              </a:tr>
            </a:tbl>
          </a:graphicData>
        </a:graphic>
      </p:graphicFrame>
      <p:pic>
        <p:nvPicPr>
          <p:cNvPr id="1028" name="Picture 4" descr="Forms response chart. Question title: 1. How much of the syllabus was covered in the class:. Number of responses: .">
            <a:extLst>
              <a:ext uri="{FF2B5EF4-FFF2-40B4-BE49-F238E27FC236}">
                <a16:creationId xmlns:a16="http://schemas.microsoft.com/office/drawing/2014/main" id="{A71A6C58-BDA7-4772-B1A9-99DC2CC92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4984" b="14783"/>
          <a:stretch/>
        </p:blipFill>
        <p:spPr bwMode="auto">
          <a:xfrm>
            <a:off x="72741" y="95991"/>
            <a:ext cx="8998517" cy="21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Google Shape;80;p17"/>
          <p:cNvGraphicFramePr/>
          <p:nvPr>
            <p:extLst>
              <p:ext uri="{D42A27DB-BD31-4B8C-83A1-F6EECF244321}">
                <p14:modId xmlns:p14="http://schemas.microsoft.com/office/powerpoint/2010/main" val="80284696"/>
              </p:ext>
            </p:extLst>
          </p:nvPr>
        </p:nvGraphicFramePr>
        <p:xfrm>
          <a:off x="786621" y="2225424"/>
          <a:ext cx="7784429" cy="2784955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95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44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452">
                  <a:extLst>
                    <a:ext uri="{9D8B030D-6E8A-4147-A177-3AD203B41FA5}">
                      <a16:colId xmlns:a16="http://schemas.microsoft.com/office/drawing/2014/main" val="2884157644"/>
                    </a:ext>
                  </a:extLst>
                </a:gridCol>
                <a:gridCol w="1101911">
                  <a:extLst>
                    <a:ext uri="{9D8B030D-6E8A-4147-A177-3AD203B41FA5}">
                      <a16:colId xmlns:a16="http://schemas.microsoft.com/office/drawing/2014/main" val="2039061836"/>
                    </a:ext>
                  </a:extLst>
                </a:gridCol>
                <a:gridCol w="893572">
                  <a:extLst>
                    <a:ext uri="{9D8B030D-6E8A-4147-A177-3AD203B41FA5}">
                      <a16:colId xmlns:a16="http://schemas.microsoft.com/office/drawing/2014/main" val="1788443442"/>
                    </a:ext>
                  </a:extLst>
                </a:gridCol>
              </a:tblGrid>
              <a:tr h="4076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Thoroughly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Satisfaction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poorly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Indifferently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04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Wont Teach at all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5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846059672"/>
                  </a:ext>
                </a:extLst>
              </a:tr>
            </a:tbl>
          </a:graphicData>
        </a:graphic>
      </p:graphicFrame>
      <p:pic>
        <p:nvPicPr>
          <p:cNvPr id="2050" name="Picture 2" descr="Forms response chart. Question title: 2. How well did the teachers prepare for the classes?. Number of responses: .">
            <a:extLst>
              <a:ext uri="{FF2B5EF4-FFF2-40B4-BE49-F238E27FC236}">
                <a16:creationId xmlns:a16="http://schemas.microsoft.com/office/drawing/2014/main" id="{37220DB5-602D-43CA-AAE8-8E7B113F0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b="12439"/>
          <a:stretch/>
        </p:blipFill>
        <p:spPr bwMode="auto">
          <a:xfrm>
            <a:off x="72887" y="129027"/>
            <a:ext cx="8998226" cy="19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8"/>
          <p:cNvGraphicFramePr/>
          <p:nvPr>
            <p:extLst>
              <p:ext uri="{D42A27DB-BD31-4B8C-83A1-F6EECF244321}">
                <p14:modId xmlns:p14="http://schemas.microsoft.com/office/powerpoint/2010/main" val="4197413964"/>
              </p:ext>
            </p:extLst>
          </p:nvPr>
        </p:nvGraphicFramePr>
        <p:xfrm>
          <a:off x="517065" y="2058213"/>
          <a:ext cx="8109868" cy="3025654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42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1513">
                  <a:extLst>
                    <a:ext uri="{9D8B030D-6E8A-4147-A177-3AD203B41FA5}">
                      <a16:colId xmlns:a16="http://schemas.microsoft.com/office/drawing/2014/main" val="2186212591"/>
                    </a:ext>
                  </a:extLst>
                </a:gridCol>
                <a:gridCol w="1086679">
                  <a:extLst>
                    <a:ext uri="{9D8B030D-6E8A-4147-A177-3AD203B41FA5}">
                      <a16:colId xmlns:a16="http://schemas.microsoft.com/office/drawing/2014/main" val="4235848030"/>
                    </a:ext>
                  </a:extLst>
                </a:gridCol>
                <a:gridCol w="1077210">
                  <a:extLst>
                    <a:ext uri="{9D8B030D-6E8A-4147-A177-3AD203B41FA5}">
                      <a16:colId xmlns:a16="http://schemas.microsoft.com/office/drawing/2014/main" val="2551690111"/>
                    </a:ext>
                  </a:extLst>
                </a:gridCol>
              </a:tblGrid>
              <a:tr h="44069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11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Always Effective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Sometime effective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511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Just Satisfactory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Generally Ineffective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541">
                <a:tc>
                  <a:txBody>
                    <a:bodyPr/>
                    <a:lstStyle/>
                    <a:p>
                      <a:pPr fontAlgn="t"/>
                      <a:r>
                        <a:rPr lang="en-US" sz="1000" b="1" dirty="0"/>
                        <a:t>Very Poor Communication</a:t>
                      </a:r>
                      <a:endParaRPr lang="en-US" sz="1000" dirty="0"/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8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502621692"/>
                  </a:ext>
                </a:extLst>
              </a:tr>
            </a:tbl>
          </a:graphicData>
        </a:graphic>
      </p:graphicFrame>
      <p:pic>
        <p:nvPicPr>
          <p:cNvPr id="3074" name="Picture 2" descr="Forms response chart. Question title: 3. How well were the teachers able to communicate. Number of responses: .">
            <a:extLst>
              <a:ext uri="{FF2B5EF4-FFF2-40B4-BE49-F238E27FC236}">
                <a16:creationId xmlns:a16="http://schemas.microsoft.com/office/drawing/2014/main" id="{77DE21DE-03C3-4873-9142-D5183C8B7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6806" b="14149"/>
          <a:stretch/>
        </p:blipFill>
        <p:spPr bwMode="auto">
          <a:xfrm>
            <a:off x="122582" y="59633"/>
            <a:ext cx="8898835" cy="19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9"/>
          <p:cNvGraphicFramePr/>
          <p:nvPr>
            <p:extLst>
              <p:ext uri="{D42A27DB-BD31-4B8C-83A1-F6EECF244321}">
                <p14:modId xmlns:p14="http://schemas.microsoft.com/office/powerpoint/2010/main" val="1369516271"/>
              </p:ext>
            </p:extLst>
          </p:nvPr>
        </p:nvGraphicFramePr>
        <p:xfrm>
          <a:off x="496957" y="2288860"/>
          <a:ext cx="7984490" cy="2768502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11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487">
                  <a:extLst>
                    <a:ext uri="{9D8B030D-6E8A-4147-A177-3AD203B41FA5}">
                      <a16:colId xmlns:a16="http://schemas.microsoft.com/office/drawing/2014/main" val="26633709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4702129"/>
                    </a:ext>
                  </a:extLst>
                </a:gridCol>
                <a:gridCol w="735496">
                  <a:extLst>
                    <a:ext uri="{9D8B030D-6E8A-4147-A177-3AD203B41FA5}">
                      <a16:colId xmlns:a16="http://schemas.microsoft.com/office/drawing/2014/main" val="2738325554"/>
                    </a:ext>
                  </a:extLst>
                </a:gridCol>
                <a:gridCol w="1080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124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Excellent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Very Good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Good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Poor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619869904"/>
                  </a:ext>
                </a:extLst>
              </a:tr>
            </a:tbl>
          </a:graphicData>
        </a:graphic>
      </p:graphicFrame>
      <p:pic>
        <p:nvPicPr>
          <p:cNvPr id="4098" name="Picture 2" descr="Forms response chart. Question title: 4. The teachers's approach to teaching can best be described as. Number of responses: .">
            <a:extLst>
              <a:ext uri="{FF2B5EF4-FFF2-40B4-BE49-F238E27FC236}">
                <a16:creationId xmlns:a16="http://schemas.microsoft.com/office/drawing/2014/main" id="{E36E044E-2109-4684-AEBA-C8B651D77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 t="6426" b="13641"/>
          <a:stretch/>
        </p:blipFill>
        <p:spPr bwMode="auto">
          <a:xfrm>
            <a:off x="39757" y="86138"/>
            <a:ext cx="9064486" cy="21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0"/>
          <p:cNvGraphicFramePr/>
          <p:nvPr>
            <p:extLst>
              <p:ext uri="{D42A27DB-BD31-4B8C-83A1-F6EECF244321}">
                <p14:modId xmlns:p14="http://schemas.microsoft.com/office/powerpoint/2010/main" val="2186614682"/>
              </p:ext>
            </p:extLst>
          </p:nvPr>
        </p:nvGraphicFramePr>
        <p:xfrm>
          <a:off x="1086678" y="2544373"/>
          <a:ext cx="7175884" cy="2453764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90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61">
                  <a:extLst>
                    <a:ext uri="{9D8B030D-6E8A-4147-A177-3AD203B41FA5}">
                      <a16:colId xmlns:a16="http://schemas.microsoft.com/office/drawing/2014/main" val="477211817"/>
                    </a:ext>
                  </a:extLst>
                </a:gridCol>
                <a:gridCol w="496956">
                  <a:extLst>
                    <a:ext uri="{9D8B030D-6E8A-4147-A177-3AD203B41FA5}">
                      <a16:colId xmlns:a16="http://schemas.microsoft.com/office/drawing/2014/main" val="161977063"/>
                    </a:ext>
                  </a:extLst>
                </a:gridCol>
                <a:gridCol w="795131">
                  <a:extLst>
                    <a:ext uri="{9D8B030D-6E8A-4147-A177-3AD203B41FA5}">
                      <a16:colId xmlns:a16="http://schemas.microsoft.com/office/drawing/2014/main" val="2748336829"/>
                    </a:ext>
                  </a:extLst>
                </a:gridCol>
                <a:gridCol w="596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3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756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3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Always 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12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43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Usually 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43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Sometimes unfair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94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unfair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9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40402492"/>
                  </a:ext>
                </a:extLst>
              </a:tr>
            </a:tbl>
          </a:graphicData>
        </a:graphic>
      </p:graphicFrame>
      <p:pic>
        <p:nvPicPr>
          <p:cNvPr id="1026" name="Picture 2" descr="Forms response chart. Question title: 5. Fairness of the internal evaluation process by the teachers. Number of responses: .">
            <a:extLst>
              <a:ext uri="{FF2B5EF4-FFF2-40B4-BE49-F238E27FC236}">
                <a16:creationId xmlns:a16="http://schemas.microsoft.com/office/drawing/2014/main" id="{B6B49DB3-C89A-4856-90B7-95161EF7D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6908" b="13540"/>
          <a:stretch/>
        </p:blipFill>
        <p:spPr bwMode="auto">
          <a:xfrm>
            <a:off x="82826" y="145362"/>
            <a:ext cx="8978348" cy="229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21"/>
          <p:cNvGraphicFramePr/>
          <p:nvPr>
            <p:extLst>
              <p:ext uri="{D42A27DB-BD31-4B8C-83A1-F6EECF244321}">
                <p14:modId xmlns:p14="http://schemas.microsoft.com/office/powerpoint/2010/main" val="1034896159"/>
              </p:ext>
            </p:extLst>
          </p:nvPr>
        </p:nvGraphicFramePr>
        <p:xfrm>
          <a:off x="815010" y="2192863"/>
          <a:ext cx="7959739" cy="2889196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96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9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53127617"/>
                    </a:ext>
                  </a:extLst>
                </a:gridCol>
                <a:gridCol w="1199322">
                  <a:extLst>
                    <a:ext uri="{9D8B030D-6E8A-4147-A177-3AD203B41FA5}">
                      <a16:colId xmlns:a16="http://schemas.microsoft.com/office/drawing/2014/main" val="2679117278"/>
                    </a:ext>
                  </a:extLst>
                </a:gridCol>
                <a:gridCol w="1340279">
                  <a:extLst>
                    <a:ext uri="{9D8B030D-6E8A-4147-A177-3AD203B41FA5}">
                      <a16:colId xmlns:a16="http://schemas.microsoft.com/office/drawing/2014/main" val="3377277144"/>
                    </a:ext>
                  </a:extLst>
                </a:gridCol>
              </a:tblGrid>
              <a:tr h="4509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Every time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Usually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7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Occasionally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Never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1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33116982"/>
                  </a:ext>
                </a:extLst>
              </a:tr>
            </a:tbl>
          </a:graphicData>
        </a:graphic>
      </p:graphicFrame>
      <p:pic>
        <p:nvPicPr>
          <p:cNvPr id="2050" name="Picture 2" descr="Forms response chart. Question title: 6. Was your performance in assignments/extra practice test discussed with you?. Number of responses: .">
            <a:extLst>
              <a:ext uri="{FF2B5EF4-FFF2-40B4-BE49-F238E27FC236}">
                <a16:creationId xmlns:a16="http://schemas.microsoft.com/office/drawing/2014/main" id="{895A5605-0517-4D03-8ED6-662A840C1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6727" b="12740"/>
          <a:stretch/>
        </p:blipFill>
        <p:spPr bwMode="auto">
          <a:xfrm>
            <a:off x="59635" y="111991"/>
            <a:ext cx="9024730" cy="19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22"/>
          <p:cNvGraphicFramePr/>
          <p:nvPr>
            <p:extLst>
              <p:ext uri="{D42A27DB-BD31-4B8C-83A1-F6EECF244321}">
                <p14:modId xmlns:p14="http://schemas.microsoft.com/office/powerpoint/2010/main" val="4062499213"/>
              </p:ext>
            </p:extLst>
          </p:nvPr>
        </p:nvGraphicFramePr>
        <p:xfrm>
          <a:off x="685798" y="2191184"/>
          <a:ext cx="7940769" cy="2836360"/>
        </p:xfrm>
        <a:graphic>
          <a:graphicData uri="http://schemas.openxmlformats.org/drawingml/2006/table">
            <a:tbl>
              <a:tblPr>
                <a:noFill/>
                <a:tableStyleId>{7C6BB710-18B9-4437-BBD6-C6693B08E988}</a:tableStyleId>
              </a:tblPr>
              <a:tblGrid>
                <a:gridCol w="106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713">
                  <a:extLst>
                    <a:ext uri="{9D8B030D-6E8A-4147-A177-3AD203B41FA5}">
                      <a16:colId xmlns:a16="http://schemas.microsoft.com/office/drawing/2014/main" val="4142760343"/>
                    </a:ext>
                  </a:extLst>
                </a:gridCol>
                <a:gridCol w="768626">
                  <a:extLst>
                    <a:ext uri="{9D8B030D-6E8A-4147-A177-3AD203B41FA5}">
                      <a16:colId xmlns:a16="http://schemas.microsoft.com/office/drawing/2014/main" val="3097851208"/>
                    </a:ext>
                  </a:extLst>
                </a:gridCol>
                <a:gridCol w="735495">
                  <a:extLst>
                    <a:ext uri="{9D8B030D-6E8A-4147-A177-3AD203B41FA5}">
                      <a16:colId xmlns:a16="http://schemas.microsoft.com/office/drawing/2014/main" val="138209447"/>
                    </a:ext>
                  </a:extLst>
                </a:gridCol>
                <a:gridCol w="569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6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1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9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Subject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AWP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050" dirty="0">
                          <a:solidFill>
                            <a:schemeClr val="tx1"/>
                          </a:solidFill>
                        </a:rPr>
                        <a:t>DIP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ESD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AP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PYTHON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CNCC LAB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Regularly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6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Often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9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Sometimes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6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Rarely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Never </a:t>
                      </a:r>
                    </a:p>
                  </a:txBody>
                  <a:tcPr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</a:rPr>
                        <a:t>Total </a:t>
                      </a:r>
                      <a:endParaRPr sz="1000" dirty="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20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045050078"/>
                  </a:ext>
                </a:extLst>
              </a:tr>
            </a:tbl>
          </a:graphicData>
        </a:graphic>
      </p:graphicFrame>
      <p:pic>
        <p:nvPicPr>
          <p:cNvPr id="3074" name="Picture 2" descr="Forms response chart. Question title: 7. The faculty takes active interest in promoting internship, student exchange, field visit opportunities for students. *. Number of responses: .">
            <a:extLst>
              <a:ext uri="{FF2B5EF4-FFF2-40B4-BE49-F238E27FC236}">
                <a16:creationId xmlns:a16="http://schemas.microsoft.com/office/drawing/2014/main" id="{1BE6E3B9-1853-4A68-8B21-82A8908FF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6126" r="1159" b="13942"/>
          <a:stretch/>
        </p:blipFill>
        <p:spPr bwMode="auto">
          <a:xfrm>
            <a:off x="109329" y="53009"/>
            <a:ext cx="8925341" cy="2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1926</Words>
  <Application>Microsoft Office PowerPoint</Application>
  <PresentationFormat>On-screen Show (16:9)</PresentationFormat>
  <Paragraphs>1509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Simple Light</vt:lpstr>
      <vt:lpstr>Arvind Gavali College of Engineering, Satara Department of E &amp; TC Engineering</vt:lpstr>
      <vt:lpstr>Faculty-Subject Distribution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 3 observation/ Suggession to improve the overall teaching learning experience of respective teachers </vt:lpstr>
      <vt:lpstr>Overall Analysis</vt:lpstr>
      <vt:lpstr>Overall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Department of E &amp; TC Engineering</dc:title>
  <cp:lastModifiedBy>k k</cp:lastModifiedBy>
  <cp:revision>22</cp:revision>
  <dcterms:modified xsi:type="dcterms:W3CDTF">2022-04-25T10:13:49Z</dcterms:modified>
</cp:coreProperties>
</file>