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79" r:id="rId25"/>
    <p:sldId id="282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k" initials="kk" lastIdx="1" clrIdx="0">
    <p:extLst>
      <p:ext uri="{19B8F6BF-5375-455C-9EA6-DF929625EA0E}">
        <p15:presenceInfo xmlns:p15="http://schemas.microsoft.com/office/powerpoint/2012/main" userId="5d18e33cb87693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6BB710-18B9-4437-BBD6-C6693B08E988}">
  <a:tblStyle styleId="{7C6BB710-18B9-4437-BBD6-C6693B08E9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51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9T09:54:23.959" idx="1">
    <p:pos x="5760" y="578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bd38abd5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bd38abd5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bd38abd5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bd38abd5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bd38abd5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bd38abd5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f963168c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f963168c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bd38abd5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bd38abd5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bd38abd5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bd38abd5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bd38abd5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bd38abd5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bd38abd5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bd38abd5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bd38abd5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bd38abd5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bd38abd5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bd38abd5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debc00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debc00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bd38abd5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bd38abd5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bd38abd54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bd38abd54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bd38abd5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bd38abd5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debc00f2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debc00f2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e5d145d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e5d145d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debc00f2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debc00f2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d38abd5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d38abd5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bd38abd5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bd38abd5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bd38abd5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bd38abd5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bd38abd5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bd38abd5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bd38abd5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bd38abd5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bd38abd5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bd38abd5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97450"/>
            <a:ext cx="8520600" cy="12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dirty="0"/>
              <a:t>Arvind Gavali College of Engineering, Satara</a:t>
            </a:r>
            <a:endParaRPr sz="33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dirty="0"/>
              <a:t>Department of E &amp; TC Engineering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908750"/>
            <a:ext cx="8520600" cy="29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</a:rPr>
              <a:t>Third Year Feedback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Month-Dec 2021- Jan 2022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Total Responses- 19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Total Class Strength- 36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Feedback Percentage- 53%</a:t>
            </a:r>
            <a:endParaRPr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p23"/>
          <p:cNvGraphicFramePr/>
          <p:nvPr>
            <p:extLst>
              <p:ext uri="{D42A27DB-BD31-4B8C-83A1-F6EECF244321}">
                <p14:modId xmlns:p14="http://schemas.microsoft.com/office/powerpoint/2010/main" val="348822874"/>
              </p:ext>
            </p:extLst>
          </p:nvPr>
        </p:nvGraphicFramePr>
        <p:xfrm>
          <a:off x="1304260" y="2289544"/>
          <a:ext cx="6032069" cy="277347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4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0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45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MIC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Significantly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Very Well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Moderately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Marginally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Not at All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400063084"/>
                  </a:ext>
                </a:extLst>
              </a:tr>
            </a:tbl>
          </a:graphicData>
        </a:graphic>
      </p:graphicFrame>
      <p:pic>
        <p:nvPicPr>
          <p:cNvPr id="3074" name="Picture 2" descr="Forms response chart. Question title: 8. The teaching and mentoring process in your institution facilitates you in cognitive, social and emotional growth.. Number of responses: .">
            <a:extLst>
              <a:ext uri="{FF2B5EF4-FFF2-40B4-BE49-F238E27FC236}">
                <a16:creationId xmlns:a16="http://schemas.microsoft.com/office/drawing/2014/main" id="{CDB0D6EC-FFB6-4F96-BFBA-0AE395399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 r="25797" b="13959"/>
          <a:stretch/>
        </p:blipFill>
        <p:spPr bwMode="auto">
          <a:xfrm>
            <a:off x="870539" y="80486"/>
            <a:ext cx="7218740" cy="20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24"/>
          <p:cNvGraphicFramePr/>
          <p:nvPr>
            <p:extLst>
              <p:ext uri="{D42A27DB-BD31-4B8C-83A1-F6EECF244321}">
                <p14:modId xmlns:p14="http://schemas.microsoft.com/office/powerpoint/2010/main" val="512277806"/>
              </p:ext>
            </p:extLst>
          </p:nvPr>
        </p:nvGraphicFramePr>
        <p:xfrm>
          <a:off x="1232452" y="2188506"/>
          <a:ext cx="5737963" cy="283449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07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7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6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DSP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2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6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2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945432201"/>
                  </a:ext>
                </a:extLst>
              </a:tr>
            </a:tbl>
          </a:graphicData>
        </a:graphic>
      </p:graphicFrame>
      <p:pic>
        <p:nvPicPr>
          <p:cNvPr id="4098" name="Picture 2" descr="Forms response chart. Question title: 9. The institute provides multiple opportunities to learn and grow. Number of responses: .">
            <a:extLst>
              <a:ext uri="{FF2B5EF4-FFF2-40B4-BE49-F238E27FC236}">
                <a16:creationId xmlns:a16="http://schemas.microsoft.com/office/drawing/2014/main" id="{17B0D5C5-ECDA-40D6-A976-86C279BCF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5609" r="28478" b="13424"/>
          <a:stretch/>
        </p:blipFill>
        <p:spPr bwMode="auto">
          <a:xfrm>
            <a:off x="1071732" y="120504"/>
            <a:ext cx="6374296" cy="20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25"/>
          <p:cNvGraphicFramePr/>
          <p:nvPr>
            <p:extLst>
              <p:ext uri="{D42A27DB-BD31-4B8C-83A1-F6EECF244321}">
                <p14:modId xmlns:p14="http://schemas.microsoft.com/office/powerpoint/2010/main" val="2369380931"/>
              </p:ext>
            </p:extLst>
          </p:nvPr>
        </p:nvGraphicFramePr>
        <p:xfrm>
          <a:off x="1630016" y="2293830"/>
          <a:ext cx="5667644" cy="277347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06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6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1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EFT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CA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CSE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DSP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869543094"/>
                  </a:ext>
                </a:extLst>
              </a:tr>
            </a:tbl>
          </a:graphicData>
        </a:graphic>
      </p:graphicFrame>
      <p:pic>
        <p:nvPicPr>
          <p:cNvPr id="5122" name="Picture 2" descr="Forms response chart. Question title: 10. Teachers inform you about your expected competencies, course outcomes, and program outcomes. Number of responses: .">
            <a:extLst>
              <a:ext uri="{FF2B5EF4-FFF2-40B4-BE49-F238E27FC236}">
                <a16:creationId xmlns:a16="http://schemas.microsoft.com/office/drawing/2014/main" id="{76ED6F6A-BC0F-4E65-B1AA-D458E4F62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7519" r="2536" b="14734"/>
          <a:stretch/>
        </p:blipFill>
        <p:spPr bwMode="auto">
          <a:xfrm>
            <a:off x="763656" y="76200"/>
            <a:ext cx="7616688" cy="21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26"/>
          <p:cNvGraphicFramePr/>
          <p:nvPr>
            <p:extLst>
              <p:ext uri="{D42A27DB-BD31-4B8C-83A1-F6EECF244321}">
                <p14:modId xmlns:p14="http://schemas.microsoft.com/office/powerpoint/2010/main" val="3726304139"/>
              </p:ext>
            </p:extLst>
          </p:nvPr>
        </p:nvGraphicFramePr>
        <p:xfrm>
          <a:off x="1408052" y="2246890"/>
          <a:ext cx="5799227" cy="2791908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0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CSE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DSP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09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I don’t have mentor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882905859"/>
                  </a:ext>
                </a:extLst>
              </a:tr>
            </a:tbl>
          </a:graphicData>
        </a:graphic>
      </p:graphicFrame>
      <p:pic>
        <p:nvPicPr>
          <p:cNvPr id="6146" name="Picture 2" descr="Forms response chart. Question title: 11. Your mentor does a necessary follow-up with as assigned task to you. Number of responses: .">
            <a:extLst>
              <a:ext uri="{FF2B5EF4-FFF2-40B4-BE49-F238E27FC236}">
                <a16:creationId xmlns:a16="http://schemas.microsoft.com/office/drawing/2014/main" id="{C9DBD7D8-A4BC-41C2-9704-21B4712EC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5915" r="6232" b="13532"/>
          <a:stretch/>
        </p:blipFill>
        <p:spPr bwMode="auto">
          <a:xfrm>
            <a:off x="669233" y="104702"/>
            <a:ext cx="7553740" cy="21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27"/>
          <p:cNvGraphicFramePr/>
          <p:nvPr>
            <p:extLst>
              <p:ext uri="{D42A27DB-BD31-4B8C-83A1-F6EECF244321}">
                <p14:modId xmlns:p14="http://schemas.microsoft.com/office/powerpoint/2010/main" val="3337287739"/>
              </p:ext>
            </p:extLst>
          </p:nvPr>
        </p:nvGraphicFramePr>
        <p:xfrm>
          <a:off x="1408500" y="2249527"/>
          <a:ext cx="5818120" cy="277347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09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23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CSE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DSP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MIC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0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947173775"/>
                  </a:ext>
                </a:extLst>
              </a:tr>
            </a:tbl>
          </a:graphicData>
        </a:graphic>
      </p:graphicFrame>
      <p:pic>
        <p:nvPicPr>
          <p:cNvPr id="7170" name="Picture 2" descr="Forms response chart. Question title: 12. The teacher illustrates the concepts through examples and applications. Number of responses: .">
            <a:extLst>
              <a:ext uri="{FF2B5EF4-FFF2-40B4-BE49-F238E27FC236}">
                <a16:creationId xmlns:a16="http://schemas.microsoft.com/office/drawing/2014/main" id="{05557C82-A6B4-4755-A65E-E9DBB7755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6917" r="6449" b="13933"/>
          <a:stretch/>
        </p:blipFill>
        <p:spPr bwMode="auto">
          <a:xfrm>
            <a:off x="569843" y="120503"/>
            <a:ext cx="7699513" cy="20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28"/>
          <p:cNvGraphicFramePr/>
          <p:nvPr>
            <p:extLst>
              <p:ext uri="{D42A27DB-BD31-4B8C-83A1-F6EECF244321}">
                <p14:modId xmlns:p14="http://schemas.microsoft.com/office/powerpoint/2010/main" val="3152168707"/>
              </p:ext>
            </p:extLst>
          </p:nvPr>
        </p:nvGraphicFramePr>
        <p:xfrm>
          <a:off x="1472421" y="2172006"/>
          <a:ext cx="5935717" cy="2857618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03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DSP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Fully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Reasonably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Partially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Slightly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Unable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107001445"/>
                  </a:ext>
                </a:extLst>
              </a:tr>
            </a:tbl>
          </a:graphicData>
        </a:graphic>
      </p:graphicFrame>
      <p:pic>
        <p:nvPicPr>
          <p:cNvPr id="8194" name="Picture 2" descr="Forms response chart. Question title: 13. The teacher identifies your strengths and encourage you with providing right level of challenges. Number of responses: .">
            <a:extLst>
              <a:ext uri="{FF2B5EF4-FFF2-40B4-BE49-F238E27FC236}">
                <a16:creationId xmlns:a16="http://schemas.microsoft.com/office/drawing/2014/main" id="{EFB1D482-5F66-465C-8FDE-9C29CF198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6917" r="6666" b="15136"/>
          <a:stretch/>
        </p:blipFill>
        <p:spPr bwMode="auto">
          <a:xfrm>
            <a:off x="356953" y="113876"/>
            <a:ext cx="8166652" cy="200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29"/>
          <p:cNvGraphicFramePr/>
          <p:nvPr>
            <p:extLst>
              <p:ext uri="{D42A27DB-BD31-4B8C-83A1-F6EECF244321}">
                <p14:modId xmlns:p14="http://schemas.microsoft.com/office/powerpoint/2010/main" val="452016711"/>
              </p:ext>
            </p:extLst>
          </p:nvPr>
        </p:nvGraphicFramePr>
        <p:xfrm>
          <a:off x="1368867" y="2275368"/>
          <a:ext cx="6124218" cy="281741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0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EFT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DSP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MIC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4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372855216"/>
                  </a:ext>
                </a:extLst>
              </a:tr>
            </a:tbl>
          </a:graphicData>
        </a:graphic>
      </p:graphicFrame>
      <p:pic>
        <p:nvPicPr>
          <p:cNvPr id="1026" name="Picture 2" descr="Forms response chart. Question title: 14. Teachers are able to identify your weaknesses and help you to overcome them. Number of responses: .">
            <a:extLst>
              <a:ext uri="{FF2B5EF4-FFF2-40B4-BE49-F238E27FC236}">
                <a16:creationId xmlns:a16="http://schemas.microsoft.com/office/drawing/2014/main" id="{9EAA6058-C056-487E-ADAB-5C89A49C4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t="6717" r="6347" b="13332"/>
          <a:stretch/>
        </p:blipFill>
        <p:spPr bwMode="auto">
          <a:xfrm>
            <a:off x="457199" y="50722"/>
            <a:ext cx="7589602" cy="213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30"/>
          <p:cNvGraphicFramePr/>
          <p:nvPr>
            <p:extLst>
              <p:ext uri="{D42A27DB-BD31-4B8C-83A1-F6EECF244321}">
                <p14:modId xmlns:p14="http://schemas.microsoft.com/office/powerpoint/2010/main" val="2261820430"/>
              </p:ext>
            </p:extLst>
          </p:nvPr>
        </p:nvGraphicFramePr>
        <p:xfrm>
          <a:off x="1547086" y="2270284"/>
          <a:ext cx="6049827" cy="2826249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4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37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CSE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DSP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152600034"/>
                  </a:ext>
                </a:extLst>
              </a:tr>
            </a:tbl>
          </a:graphicData>
        </a:graphic>
      </p:graphicFrame>
      <p:pic>
        <p:nvPicPr>
          <p:cNvPr id="2050" name="Picture 2" descr="Forms response chart. Question title: 15. The institution makes effort to engage students in the monitoring, review and continuous quality improvement of the teaching learning process.. Number of responses: .">
            <a:extLst>
              <a:ext uri="{FF2B5EF4-FFF2-40B4-BE49-F238E27FC236}">
                <a16:creationId xmlns:a16="http://schemas.microsoft.com/office/drawing/2014/main" id="{874E9D4B-A20F-444A-93F9-EEB8A8C2C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6251" r="3769" b="13663"/>
          <a:stretch/>
        </p:blipFill>
        <p:spPr bwMode="auto">
          <a:xfrm>
            <a:off x="491987" y="46967"/>
            <a:ext cx="8068917" cy="215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31"/>
          <p:cNvGraphicFramePr/>
          <p:nvPr>
            <p:extLst>
              <p:ext uri="{D42A27DB-BD31-4B8C-83A1-F6EECF244321}">
                <p14:modId xmlns:p14="http://schemas.microsoft.com/office/powerpoint/2010/main" val="2535113913"/>
              </p:ext>
            </p:extLst>
          </p:nvPr>
        </p:nvGraphicFramePr>
        <p:xfrm>
          <a:off x="1656521" y="2307233"/>
          <a:ext cx="6069010" cy="277347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519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8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377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CA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MIC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To a great extent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Moderate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7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Some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7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Very Little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7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Not at all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7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942694087"/>
                  </a:ext>
                </a:extLst>
              </a:tr>
            </a:tbl>
          </a:graphicData>
        </a:graphic>
      </p:graphicFrame>
      <p:pic>
        <p:nvPicPr>
          <p:cNvPr id="3074" name="Picture 2" descr="Forms response chart. Question title: 16. The institute/ teachers use student-centric methods, such as experiential learning, participative learning and problem-solving methodologies for enhancing learning experiences. Number of responses: .">
            <a:extLst>
              <a:ext uri="{FF2B5EF4-FFF2-40B4-BE49-F238E27FC236}">
                <a16:creationId xmlns:a16="http://schemas.microsoft.com/office/drawing/2014/main" id="{0E9E4516-1BCA-4054-B3B2-BF388DA62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6549" r="4422" b="12874"/>
          <a:stretch/>
        </p:blipFill>
        <p:spPr bwMode="auto">
          <a:xfrm>
            <a:off x="384311" y="62797"/>
            <a:ext cx="8057322" cy="22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p32"/>
          <p:cNvGraphicFramePr/>
          <p:nvPr>
            <p:extLst>
              <p:ext uri="{D42A27DB-BD31-4B8C-83A1-F6EECF244321}">
                <p14:modId xmlns:p14="http://schemas.microsoft.com/office/powerpoint/2010/main" val="981385666"/>
              </p:ext>
            </p:extLst>
          </p:nvPr>
        </p:nvGraphicFramePr>
        <p:xfrm>
          <a:off x="1576026" y="2155877"/>
          <a:ext cx="6110041" cy="283449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0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DSP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231500143"/>
                  </a:ext>
                </a:extLst>
              </a:tr>
            </a:tbl>
          </a:graphicData>
        </a:graphic>
      </p:graphicFrame>
      <p:pic>
        <p:nvPicPr>
          <p:cNvPr id="4098" name="Picture 2" descr="Forms response chart. Question title: 17. Teachers encourage you to participate in extracurricular activities.. Number of responses: .">
            <a:extLst>
              <a:ext uri="{FF2B5EF4-FFF2-40B4-BE49-F238E27FC236}">
                <a16:creationId xmlns:a16="http://schemas.microsoft.com/office/drawing/2014/main" id="{7D417C16-9C21-487A-ADAD-77D0BC9CB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t="6917" r="4783" b="14534"/>
          <a:stretch/>
        </p:blipFill>
        <p:spPr bwMode="auto">
          <a:xfrm>
            <a:off x="503583" y="40585"/>
            <a:ext cx="8004313" cy="21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43800" y="4781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Faculty-Subject Distribution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61" name="Google Shape;61;p14"/>
          <p:cNvGraphicFramePr/>
          <p:nvPr>
            <p:extLst>
              <p:ext uri="{D42A27DB-BD31-4B8C-83A1-F6EECF244321}">
                <p14:modId xmlns:p14="http://schemas.microsoft.com/office/powerpoint/2010/main" val="1101660145"/>
              </p:ext>
            </p:extLst>
          </p:nvPr>
        </p:nvGraphicFramePr>
        <p:xfrm>
          <a:off x="316330" y="1248641"/>
          <a:ext cx="8348070" cy="298683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68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4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2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tx1"/>
                          </a:solidFill>
                        </a:rPr>
                        <a:t>Sr.No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</a:rPr>
                        <a:t>Abb.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</a:rPr>
                        <a:t>Name of the Faculty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</a:rPr>
                        <a:t>Abb.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1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Electromagnetic Field Theory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EFT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Dr. Mirajkar Gayatri S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GMS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2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Control System Engineering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CSE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Ms. Balgude Tejashree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BT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3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Computer Architecture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CA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Mr. Jagtap Dayanand B.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JDB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Digital Signal Processing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DSP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Ms. Sawashe Ketaki S.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SKS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5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Microcontroller and its Applications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MIC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Mr. Chavan Santosh 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CSG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Data Structure &amp; Algorithms Using Java Programming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DS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Mr.Hingmire Vishal 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HVS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33"/>
          <p:cNvGraphicFramePr/>
          <p:nvPr>
            <p:extLst>
              <p:ext uri="{D42A27DB-BD31-4B8C-83A1-F6EECF244321}">
                <p14:modId xmlns:p14="http://schemas.microsoft.com/office/powerpoint/2010/main" val="3191854825"/>
              </p:ext>
            </p:extLst>
          </p:nvPr>
        </p:nvGraphicFramePr>
        <p:xfrm>
          <a:off x="1524557" y="2202086"/>
          <a:ext cx="5961185" cy="2861901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3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6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EFT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CSE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To a great extent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Moderate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Some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Very Little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Not at all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172011557"/>
                  </a:ext>
                </a:extLst>
              </a:tr>
            </a:tbl>
          </a:graphicData>
        </a:graphic>
      </p:graphicFrame>
      <p:pic>
        <p:nvPicPr>
          <p:cNvPr id="5122" name="Picture 2" descr="Forms response chart. Question title: 18. Efforts are made by teachers to inculcate soft skills, life skills and employability skills to make you ready for the world of work. Number of responses: .">
            <a:extLst>
              <a:ext uri="{FF2B5EF4-FFF2-40B4-BE49-F238E27FC236}">
                <a16:creationId xmlns:a16="http://schemas.microsoft.com/office/drawing/2014/main" id="{D9E315DF-E541-487C-A26E-C1F3B095E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7718" r="5073" b="15135"/>
          <a:stretch/>
        </p:blipFill>
        <p:spPr bwMode="auto">
          <a:xfrm>
            <a:off x="324678" y="31389"/>
            <a:ext cx="8163339" cy="20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p34"/>
          <p:cNvGraphicFramePr/>
          <p:nvPr>
            <p:extLst>
              <p:ext uri="{D42A27DB-BD31-4B8C-83A1-F6EECF244321}">
                <p14:modId xmlns:p14="http://schemas.microsoft.com/office/powerpoint/2010/main" val="3995272402"/>
              </p:ext>
            </p:extLst>
          </p:nvPr>
        </p:nvGraphicFramePr>
        <p:xfrm>
          <a:off x="1833826" y="2241929"/>
          <a:ext cx="6102953" cy="2815087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3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78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CA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CSE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Above 90%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70-89%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50-69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30-49 %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0-below 29%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189118341"/>
                  </a:ext>
                </a:extLst>
              </a:tr>
            </a:tbl>
          </a:graphicData>
        </a:graphic>
      </p:graphicFrame>
      <p:pic>
        <p:nvPicPr>
          <p:cNvPr id="6146" name="Picture 2" descr="Forms response chart. Question title: 19. What percentage of teachers use ICT tools such as LCD projector, Multimedia , etc while teaching. Number of responses: .">
            <a:extLst>
              <a:ext uri="{FF2B5EF4-FFF2-40B4-BE49-F238E27FC236}">
                <a16:creationId xmlns:a16="http://schemas.microsoft.com/office/drawing/2014/main" id="{CD8CB4D2-9DAB-4C64-A7D1-5A437C149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t="5662" r="6377" b="14794"/>
          <a:stretch/>
        </p:blipFill>
        <p:spPr bwMode="auto">
          <a:xfrm>
            <a:off x="575621" y="86484"/>
            <a:ext cx="7819630" cy="20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35"/>
          <p:cNvGraphicFramePr/>
          <p:nvPr>
            <p:extLst>
              <p:ext uri="{D42A27DB-BD31-4B8C-83A1-F6EECF244321}">
                <p14:modId xmlns:p14="http://schemas.microsoft.com/office/powerpoint/2010/main" val="3484357485"/>
              </p:ext>
            </p:extLst>
          </p:nvPr>
        </p:nvGraphicFramePr>
        <p:xfrm>
          <a:off x="1641057" y="2170306"/>
          <a:ext cx="5861885" cy="2900925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16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6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1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1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1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876758527"/>
                  </a:ext>
                </a:extLst>
              </a:tr>
            </a:tbl>
          </a:graphicData>
        </a:graphic>
      </p:graphicFrame>
      <p:pic>
        <p:nvPicPr>
          <p:cNvPr id="7170" name="Picture 2" descr="Forms response chart. Question title: 20. The overall quality of teaching-learning process in your institute is very good. Number of responses: .">
            <a:extLst>
              <a:ext uri="{FF2B5EF4-FFF2-40B4-BE49-F238E27FC236}">
                <a16:creationId xmlns:a16="http://schemas.microsoft.com/office/drawing/2014/main" id="{911EDB3D-DB4C-4F42-AC0C-A5D3CB0B8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6917" r="6739" b="14534"/>
          <a:stretch/>
        </p:blipFill>
        <p:spPr bwMode="auto">
          <a:xfrm>
            <a:off x="865748" y="132522"/>
            <a:ext cx="7163282" cy="19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ms response chart. Question title: 21. Give 3 observations/ suggestions to improve the overall teaching-learning experience of respective teachers.. Number of responses: 19 responses.">
            <a:extLst>
              <a:ext uri="{FF2B5EF4-FFF2-40B4-BE49-F238E27FC236}">
                <a16:creationId xmlns:a16="http://schemas.microsoft.com/office/drawing/2014/main" id="{FE717594-85BC-44FB-AB93-5D548E00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376559"/>
            <a:ext cx="8368748" cy="42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53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382584" y="730570"/>
            <a:ext cx="85206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000" dirty="0"/>
              <a:t>Give 3 observation/ Suggession to improve the overall teaching learning experience of respective teachers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36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Students-teacher communication is good. Teachers are helping students in their difficulties and doubts.</a:t>
            </a:r>
          </a:p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Teachers should explain the practical use of the subject using demonstrations, videos or live examples.</a:t>
            </a:r>
          </a:p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Teachers should give quiz, tests, problems for students’ practice. </a:t>
            </a:r>
          </a:p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endParaRPr sz="1900" dirty="0">
              <a:solidFill>
                <a:schemeClr val="dk1"/>
              </a:solidFill>
              <a:highlight>
                <a:srgbClr val="FBFCC5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highlight>
                <a:srgbClr val="FBFCC5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title"/>
          </p:nvPr>
        </p:nvSpPr>
        <p:spPr>
          <a:xfrm>
            <a:off x="0" y="1223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Overall Analysis</a:t>
            </a:r>
            <a:endParaRPr dirty="0"/>
          </a:p>
        </p:txBody>
      </p:sp>
      <p:graphicFrame>
        <p:nvGraphicFramePr>
          <p:cNvPr id="233" name="Google Shape;233;p39"/>
          <p:cNvGraphicFramePr/>
          <p:nvPr>
            <p:extLst>
              <p:ext uri="{D42A27DB-BD31-4B8C-83A1-F6EECF244321}">
                <p14:modId xmlns:p14="http://schemas.microsoft.com/office/powerpoint/2010/main" val="4037680589"/>
              </p:ext>
            </p:extLst>
          </p:nvPr>
        </p:nvGraphicFramePr>
        <p:xfrm>
          <a:off x="148762" y="695051"/>
          <a:ext cx="8846476" cy="327864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85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6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673395108"/>
                    </a:ext>
                  </a:extLst>
                </a:gridCol>
              </a:tblGrid>
              <a:tr h="3584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Subject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Faculty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Appreciation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Suggestion for Improvement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Sign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 dirty="0"/>
                        <a:t>EFT</a:t>
                      </a:r>
                      <a:endParaRPr sz="105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 dirty="0"/>
                        <a:t>GMS</a:t>
                      </a:r>
                      <a:endParaRPr sz="105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Good efforts in encouraging students to participate in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soft skill program, life skills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Syllabus coverage.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/>
                        <a:t>CSE</a:t>
                      </a:r>
                      <a:endParaRPr sz="1050" b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/>
                        <a:t>BT</a:t>
                      </a:r>
                      <a:endParaRPr sz="1050" b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" sz="1100" b="0" dirty="0">
                          <a:solidFill>
                            <a:srgbClr val="000000"/>
                          </a:solidFill>
                        </a:rPr>
                        <a:t>Good follow up of assigned tasks.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b="0" dirty="0"/>
                        <a:t>Teacher should identify students’ strength &amp; provide right level of challenge.</a:t>
                      </a:r>
                      <a:endParaRPr sz="11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0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/>
                        <a:t>CA</a:t>
                      </a:r>
                      <a:endParaRPr sz="1050" b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 dirty="0"/>
                        <a:t>JDB</a:t>
                      </a:r>
                      <a:endParaRPr sz="105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Took efforts in monitoring teaching learning.</a:t>
                      </a:r>
                      <a:endParaRPr lang="en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" sz="1100" b="0" dirty="0">
                          <a:solidFill>
                            <a:srgbClr val="000000"/>
                          </a:solidFill>
                        </a:rPr>
                        <a:t>Take follow up of assigned tasks.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8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 dirty="0"/>
                        <a:t>DSP</a:t>
                      </a:r>
                      <a:endParaRPr sz="105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 dirty="0"/>
                        <a:t>SKS</a:t>
                      </a:r>
                      <a:endParaRPr sz="105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</a:rPr>
                        <a:t>Good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teaching approach.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</a:rPr>
                        <a:t>Teacher should identify students’ weakness.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0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 dirty="0"/>
                        <a:t>MIC</a:t>
                      </a:r>
                      <a:endParaRPr sz="105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 dirty="0">
                          <a:solidFill>
                            <a:schemeClr val="dk1"/>
                          </a:solidFill>
                        </a:rPr>
                        <a:t>CSG</a:t>
                      </a:r>
                      <a:endParaRPr sz="105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</a:pPr>
                      <a:r>
                        <a:rPr lang="en-IN" sz="1100" b="0" dirty="0"/>
                        <a:t>Good use of ICT tools.</a:t>
                      </a:r>
                      <a:endParaRPr sz="11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Can improve the teaching approach.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156667"/>
                  </a:ext>
                </a:extLst>
              </a:tr>
              <a:tr h="560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/>
                        <a:t>DS</a:t>
                      </a:r>
                      <a:endParaRPr sz="11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/>
                        <a:t>HVS</a:t>
                      </a:r>
                      <a:endParaRPr sz="11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0" dirty="0"/>
                        <a:t>Efforts to encourage students to participate in extra curricular activities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0" dirty="0"/>
                        <a:t>Teacher should identify students’ strength &amp; provide right level of challenge.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sz="11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sz="11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2316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DB4505-6496-4519-AB26-3BCC0D3A7992}"/>
              </a:ext>
            </a:extLst>
          </p:cNvPr>
          <p:cNvSpPr txBox="1"/>
          <p:nvPr/>
        </p:nvSpPr>
        <p:spPr>
          <a:xfrm>
            <a:off x="535326" y="4779875"/>
            <a:ext cx="280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AMC Coordinator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F055D-8C88-431F-91BC-B97076C2B82A}"/>
              </a:ext>
            </a:extLst>
          </p:cNvPr>
          <p:cNvSpPr txBox="1"/>
          <p:nvPr/>
        </p:nvSpPr>
        <p:spPr>
          <a:xfrm>
            <a:off x="3897526" y="4779874"/>
            <a:ext cx="145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HOD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26822-AB02-4278-86AB-D582FC3B1563}"/>
              </a:ext>
            </a:extLst>
          </p:cNvPr>
          <p:cNvSpPr txBox="1"/>
          <p:nvPr/>
        </p:nvSpPr>
        <p:spPr>
          <a:xfrm>
            <a:off x="6459355" y="4779874"/>
            <a:ext cx="237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Principal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6"/>
          <p:cNvGraphicFramePr/>
          <p:nvPr>
            <p:extLst>
              <p:ext uri="{D42A27DB-BD31-4B8C-83A1-F6EECF244321}">
                <p14:modId xmlns:p14="http://schemas.microsoft.com/office/powerpoint/2010/main" val="3950517451"/>
              </p:ext>
            </p:extLst>
          </p:nvPr>
        </p:nvGraphicFramePr>
        <p:xfrm>
          <a:off x="1798974" y="2274039"/>
          <a:ext cx="5018568" cy="277347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992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Subject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DSP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85 to 100%</a:t>
                      </a:r>
                      <a:endParaRPr sz="15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17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70 to 84%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55 to 69%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30 to 54%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below 30%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660084998"/>
                  </a:ext>
                </a:extLst>
              </a:tr>
            </a:tbl>
          </a:graphicData>
        </a:graphic>
      </p:graphicFrame>
      <p:pic>
        <p:nvPicPr>
          <p:cNvPr id="2" name="Picture 2" descr="Forms response chart. Question title: 1. How much of the syllabus was covered in the class:. Number of responses: .">
            <a:extLst>
              <a:ext uri="{FF2B5EF4-FFF2-40B4-BE49-F238E27FC236}">
                <a16:creationId xmlns:a16="http://schemas.microsoft.com/office/drawing/2014/main" id="{CDD41BA7-4662-46D8-849B-85624DB1A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6717" r="6449" b="12530"/>
          <a:stretch/>
        </p:blipFill>
        <p:spPr bwMode="auto">
          <a:xfrm>
            <a:off x="203196" y="95991"/>
            <a:ext cx="8474765" cy="208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Google Shape;80;p17"/>
          <p:cNvGraphicFramePr/>
          <p:nvPr>
            <p:extLst>
              <p:ext uri="{D42A27DB-BD31-4B8C-83A1-F6EECF244321}">
                <p14:modId xmlns:p14="http://schemas.microsoft.com/office/powerpoint/2010/main" val="3131917683"/>
              </p:ext>
            </p:extLst>
          </p:nvPr>
        </p:nvGraphicFramePr>
        <p:xfrm>
          <a:off x="985285" y="2289544"/>
          <a:ext cx="5972043" cy="277350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3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257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CSE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Thoroughly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Satisfaction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poorly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Indifferently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0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Wont Teach at all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57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846059672"/>
                  </a:ext>
                </a:extLst>
              </a:tr>
            </a:tbl>
          </a:graphicData>
        </a:graphic>
      </p:graphicFrame>
      <p:pic>
        <p:nvPicPr>
          <p:cNvPr id="2" name="Picture 2" descr="Forms response chart. Question title: 2. How well did the teachers prepare for the classes?. Number of responses: .">
            <a:extLst>
              <a:ext uri="{FF2B5EF4-FFF2-40B4-BE49-F238E27FC236}">
                <a16:creationId xmlns:a16="http://schemas.microsoft.com/office/drawing/2014/main" id="{E1B2B663-81C6-4DB8-9FD4-B5D36D34F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6516" r="6739" b="13732"/>
          <a:stretch/>
        </p:blipFill>
        <p:spPr bwMode="auto">
          <a:xfrm>
            <a:off x="304800" y="80456"/>
            <a:ext cx="8388626" cy="21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18"/>
          <p:cNvGraphicFramePr/>
          <p:nvPr>
            <p:extLst>
              <p:ext uri="{D42A27DB-BD31-4B8C-83A1-F6EECF244321}">
                <p14:modId xmlns:p14="http://schemas.microsoft.com/office/powerpoint/2010/main" val="1084315988"/>
              </p:ext>
            </p:extLst>
          </p:nvPr>
        </p:nvGraphicFramePr>
        <p:xfrm>
          <a:off x="1395728" y="2315758"/>
          <a:ext cx="5783312" cy="277350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71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10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DSP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12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Always Effective</a:t>
                      </a:r>
                      <a:endParaRPr lang="en-US" sz="1000" dirty="0"/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17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17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112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Sometime effective</a:t>
                      </a:r>
                      <a:endParaRPr lang="en-US" sz="1000" dirty="0"/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112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Just Satisfactory</a:t>
                      </a:r>
                      <a:endParaRPr lang="en-US" sz="1000" dirty="0"/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112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Generally Ineffective</a:t>
                      </a:r>
                      <a:endParaRPr lang="en-US" sz="1000" dirty="0"/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112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Very Poor Communication</a:t>
                      </a:r>
                      <a:endParaRPr lang="en-US" sz="1000" dirty="0"/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1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502621692"/>
                  </a:ext>
                </a:extLst>
              </a:tr>
            </a:tbl>
          </a:graphicData>
        </a:graphic>
      </p:graphicFrame>
      <p:pic>
        <p:nvPicPr>
          <p:cNvPr id="3074" name="Picture 2" descr="Forms response chart. Question title: 3. How well were the teachers able to communicate. Number of responses: .">
            <a:extLst>
              <a:ext uri="{FF2B5EF4-FFF2-40B4-BE49-F238E27FC236}">
                <a16:creationId xmlns:a16="http://schemas.microsoft.com/office/drawing/2014/main" id="{473D3EB3-116D-4D0E-9380-7EA8076B4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6717" r="6883" b="13132"/>
          <a:stretch/>
        </p:blipFill>
        <p:spPr bwMode="auto">
          <a:xfrm>
            <a:off x="324678" y="54242"/>
            <a:ext cx="8335618" cy="21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9"/>
          <p:cNvGraphicFramePr/>
          <p:nvPr>
            <p:extLst>
              <p:ext uri="{D42A27DB-BD31-4B8C-83A1-F6EECF244321}">
                <p14:modId xmlns:p14="http://schemas.microsoft.com/office/powerpoint/2010/main" val="3350954213"/>
              </p:ext>
            </p:extLst>
          </p:nvPr>
        </p:nvGraphicFramePr>
        <p:xfrm>
          <a:off x="1105983" y="2274039"/>
          <a:ext cx="6053272" cy="277347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2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12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DSP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Excellent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17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Very Good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Good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Fair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Poor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619869904"/>
                  </a:ext>
                </a:extLst>
              </a:tr>
            </a:tbl>
          </a:graphicData>
        </a:graphic>
      </p:graphicFrame>
      <p:pic>
        <p:nvPicPr>
          <p:cNvPr id="4098" name="Picture 2" descr="Forms response chart. Question title: 4. The teachers's approach to teaching can best be described as. Number of responses: .">
            <a:extLst>
              <a:ext uri="{FF2B5EF4-FFF2-40B4-BE49-F238E27FC236}">
                <a16:creationId xmlns:a16="http://schemas.microsoft.com/office/drawing/2014/main" id="{E3BBDA7F-F4D8-4F6A-A988-77FFEF108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6143" r="28986" b="13959"/>
          <a:stretch/>
        </p:blipFill>
        <p:spPr bwMode="auto">
          <a:xfrm>
            <a:off x="798443" y="95991"/>
            <a:ext cx="7242313" cy="211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0"/>
          <p:cNvGraphicFramePr/>
          <p:nvPr>
            <p:extLst>
              <p:ext uri="{D42A27DB-BD31-4B8C-83A1-F6EECF244321}">
                <p14:modId xmlns:p14="http://schemas.microsoft.com/office/powerpoint/2010/main" val="2361238911"/>
              </p:ext>
            </p:extLst>
          </p:nvPr>
        </p:nvGraphicFramePr>
        <p:xfrm>
          <a:off x="876371" y="2636689"/>
          <a:ext cx="6316325" cy="2434136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78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EFT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Always fair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16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Usually fair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29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Sometimes unfair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unfair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40402492"/>
                  </a:ext>
                </a:extLst>
              </a:tr>
            </a:tbl>
          </a:graphicData>
        </a:graphic>
      </p:graphicFrame>
      <p:pic>
        <p:nvPicPr>
          <p:cNvPr id="5122" name="Picture 2" descr="Forms response chart. Question title: 5. Fairness of the internal evaluation process by the teachers. Number of responses: .">
            <a:extLst>
              <a:ext uri="{FF2B5EF4-FFF2-40B4-BE49-F238E27FC236}">
                <a16:creationId xmlns:a16="http://schemas.microsoft.com/office/drawing/2014/main" id="{04A5ED88-6D6C-4664-9C78-32D61EBE8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6242" r="28405" b="13499"/>
          <a:stretch/>
        </p:blipFill>
        <p:spPr bwMode="auto">
          <a:xfrm>
            <a:off x="823362" y="72675"/>
            <a:ext cx="7136297" cy="243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21"/>
          <p:cNvGraphicFramePr/>
          <p:nvPr>
            <p:extLst>
              <p:ext uri="{D42A27DB-BD31-4B8C-83A1-F6EECF244321}">
                <p14:modId xmlns:p14="http://schemas.microsoft.com/office/powerpoint/2010/main" val="2326688912"/>
              </p:ext>
            </p:extLst>
          </p:nvPr>
        </p:nvGraphicFramePr>
        <p:xfrm>
          <a:off x="1169720" y="2288286"/>
          <a:ext cx="5776888" cy="278893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226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71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EFT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CSE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15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6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3116982"/>
                  </a:ext>
                </a:extLst>
              </a:tr>
            </a:tbl>
          </a:graphicData>
        </a:graphic>
      </p:graphicFrame>
      <p:pic>
        <p:nvPicPr>
          <p:cNvPr id="1026" name="Picture 2" descr="Forms response chart. Question title: 6. Was your performance in assignments/extra practice test discussed with you?. Number of responses: .">
            <a:extLst>
              <a:ext uri="{FF2B5EF4-FFF2-40B4-BE49-F238E27FC236}">
                <a16:creationId xmlns:a16="http://schemas.microsoft.com/office/drawing/2014/main" id="{AA629B42-A9BF-4C4A-97C4-3B128814E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5875" r="28985" b="14728"/>
          <a:stretch/>
        </p:blipFill>
        <p:spPr bwMode="auto">
          <a:xfrm>
            <a:off x="869273" y="119293"/>
            <a:ext cx="6838123" cy="21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22"/>
          <p:cNvGraphicFramePr/>
          <p:nvPr>
            <p:extLst>
              <p:ext uri="{D42A27DB-BD31-4B8C-83A1-F6EECF244321}">
                <p14:modId xmlns:p14="http://schemas.microsoft.com/office/powerpoint/2010/main" val="2545446115"/>
              </p:ext>
            </p:extLst>
          </p:nvPr>
        </p:nvGraphicFramePr>
        <p:xfrm>
          <a:off x="1433609" y="2230940"/>
          <a:ext cx="6030040" cy="283636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EFT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MIC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Regularly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14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Often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Sometimes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Never 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045050078"/>
                  </a:ext>
                </a:extLst>
              </a:tr>
            </a:tbl>
          </a:graphicData>
        </a:graphic>
      </p:graphicFrame>
      <p:pic>
        <p:nvPicPr>
          <p:cNvPr id="2050" name="Picture 2" descr="Forms response chart. Question title: 7. The faculty takes active interest in promoting internship, student exchange, field visit opportunities for students. *. Number of responses: .">
            <a:extLst>
              <a:ext uri="{FF2B5EF4-FFF2-40B4-BE49-F238E27FC236}">
                <a16:creationId xmlns:a16="http://schemas.microsoft.com/office/drawing/2014/main" id="{1E8F683A-B32F-4289-8722-6B00B245E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6143" r="25725" b="14226"/>
          <a:stretch/>
        </p:blipFill>
        <p:spPr bwMode="auto">
          <a:xfrm>
            <a:off x="949905" y="76200"/>
            <a:ext cx="6659217" cy="20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1338</Words>
  <Application>Microsoft Office PowerPoint</Application>
  <PresentationFormat>On-screen Show (16:9)</PresentationFormat>
  <Paragraphs>1055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Simple Light</vt:lpstr>
      <vt:lpstr>Arvind Gavali College of Engineering, Satara Department of E &amp; TC Engineering</vt:lpstr>
      <vt:lpstr>Faculty-Subject Distribution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 3 observation/ Suggession to improve the overall teaching learning experience of respective teachers </vt:lpstr>
      <vt:lpstr>Overall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Department of E &amp; TC Engineering</dc:title>
  <cp:lastModifiedBy>k k</cp:lastModifiedBy>
  <cp:revision>19</cp:revision>
  <dcterms:modified xsi:type="dcterms:W3CDTF">2022-03-02T09:49:15Z</dcterms:modified>
</cp:coreProperties>
</file>