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7" r:id="rId2"/>
  </p:sldMasterIdLst>
  <p:notesMasterIdLst>
    <p:notesMasterId r:id="rId28"/>
  </p:notesMasterIdLst>
  <p:sldIdLst>
    <p:sldId id="285" r:id="rId3"/>
    <p:sldId id="28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83" r:id="rId24"/>
    <p:sldId id="284" r:id="rId25"/>
    <p:sldId id="280" r:id="rId26"/>
    <p:sldId id="281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6" autoAdjust="0"/>
  </p:normalViewPr>
  <p:slideViewPr>
    <p:cSldViewPr snapToGrid="0">
      <p:cViewPr varScale="1">
        <p:scale>
          <a:sx n="121" d="100"/>
          <a:sy n="121" d="100"/>
        </p:scale>
        <p:origin x="34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44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69;gcb9a0b074_1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3795" name="Google Shape;70;gcb9a0b074_1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mr-IN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6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e28f6a12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e28f6a12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75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e28f6a12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e28f6a12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187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28f6a12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e28f6a12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5513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e28f6a12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e28f6a12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42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e28f6a12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e28f6a12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69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e28f6a12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e28f6a12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337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e28f6a12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e28f6a12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2580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e28f6a12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e28f6a12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20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e28f6a12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e28f6a12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43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e28f6a12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e28f6a12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25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33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e28f6a12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e28f6a12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160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e28f6a12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e28f6a12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37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e28f6a12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e28f6a12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55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4f47112b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4f47112b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788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4f47112b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4f47112b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34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e28f6a12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e28f6a12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95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e28f6a12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e28f6a12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51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e28f6a12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e28f6a12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13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e28f6a1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e28f6a12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e28f6a12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e28f6a12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51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72;p13"/>
          <p:cNvSpPr txBox="1">
            <a:spLocks noGrp="1"/>
          </p:cNvSpPr>
          <p:nvPr>
            <p:ph type="ctrTitle"/>
          </p:nvPr>
        </p:nvSpPr>
        <p:spPr>
          <a:xfrm>
            <a:off x="439769" y="1152893"/>
            <a:ext cx="8465905" cy="13636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aleway" charset="0"/>
              <a:buNone/>
            </a:pPr>
            <a:r>
              <a:rPr lang="en-US" sz="2400" b="1" dirty="0" err="1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Arvind</a:t>
            </a:r>
            <a:r>
              <a:rPr lang="en-US" sz="24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Gavali</a:t>
            </a:r>
            <a:r>
              <a:rPr lang="en-US" sz="24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 College of Engineering, Satara </a:t>
            </a:r>
            <a:br>
              <a:rPr lang="en-US" sz="24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</a:br>
            <a:r>
              <a:rPr lang="en-US" sz="24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Department of Electronics &amp; Telecommunication Engineering</a:t>
            </a:r>
            <a:br>
              <a:rPr lang="en-US" sz="24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</a:br>
            <a:br>
              <a:rPr lang="en-US" sz="19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</a:br>
            <a:r>
              <a:rPr lang="en-US" sz="3600" b="1" dirty="0">
                <a:solidFill>
                  <a:schemeClr val="tx1"/>
                </a:solidFill>
                <a:latin typeface="Raleway" charset="0"/>
                <a:cs typeface="Arial" pitchFamily="34" charset="0"/>
                <a:sym typeface="Raleway" charset="0"/>
              </a:rPr>
              <a:t>Second Year Feedback</a:t>
            </a:r>
            <a:endParaRPr lang="en-US" b="1" dirty="0">
              <a:solidFill>
                <a:schemeClr val="tx1"/>
              </a:solidFill>
              <a:latin typeface="Raleway" charset="0"/>
              <a:cs typeface="Arial" pitchFamily="34" charset="0"/>
              <a:sym typeface="Raleway" charset="0"/>
            </a:endParaRPr>
          </a:p>
        </p:txBody>
      </p:sp>
      <p:sp>
        <p:nvSpPr>
          <p:cNvPr id="8195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698654" y="3004134"/>
            <a:ext cx="6330950" cy="124142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Month : March 2022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Total   Responses : 32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Total  Class Strength : 58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Lato" pitchFamily="34" charset="0"/>
                <a:cs typeface="Arial" pitchFamily="34" charset="0"/>
                <a:sym typeface="Lato" pitchFamily="34" charset="0"/>
              </a:rPr>
              <a:t>Feedback   Percentage : 54%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08540"/>
              </p:ext>
            </p:extLst>
          </p:nvPr>
        </p:nvGraphicFramePr>
        <p:xfrm>
          <a:off x="1784657" y="2673832"/>
          <a:ext cx="5871079" cy="2360342"/>
        </p:xfrm>
        <a:graphic>
          <a:graphicData uri="http://schemas.openxmlformats.org/drawingml/2006/table">
            <a:tbl>
              <a:tblPr firstRow="1" bandRow="1"/>
              <a:tblGrid>
                <a:gridCol w="108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9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31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3232">
                  <a:extLst>
                    <a:ext uri="{9D8B030D-6E8A-4147-A177-3AD203B41FA5}">
                      <a16:colId xmlns:a16="http://schemas.microsoft.com/office/drawing/2014/main" val="2021156781"/>
                    </a:ext>
                  </a:extLst>
                </a:gridCol>
              </a:tblGrid>
              <a:tr h="2921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3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Significantly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Very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09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Moderately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75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Marginally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3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Not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5815489"/>
                  </a:ext>
                </a:extLst>
              </a:tr>
            </a:tbl>
          </a:graphicData>
        </a:graphic>
      </p:graphicFrame>
      <p:pic>
        <p:nvPicPr>
          <p:cNvPr id="6146" name="Picture 2" descr="Forms response chart. Question title: 8. The teaching and mentoring process in your institution facilitates you in cognitive, social and emotional growth.. Number of responses: .">
            <a:extLst>
              <a:ext uri="{FF2B5EF4-FFF2-40B4-BE49-F238E27FC236}">
                <a16:creationId xmlns:a16="http://schemas.microsoft.com/office/drawing/2014/main" id="{B60F8C1E-04B7-4F0B-83AB-C237D1DF0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6452" r="1932" b="15005"/>
          <a:stretch/>
        </p:blipFill>
        <p:spPr bwMode="auto">
          <a:xfrm>
            <a:off x="264861" y="109326"/>
            <a:ext cx="8816078" cy="25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33745"/>
              </p:ext>
            </p:extLst>
          </p:nvPr>
        </p:nvGraphicFramePr>
        <p:xfrm>
          <a:off x="1526103" y="2571751"/>
          <a:ext cx="6083197" cy="2509365"/>
        </p:xfrm>
        <a:graphic>
          <a:graphicData uri="http://schemas.openxmlformats.org/drawingml/2006/table">
            <a:tbl>
              <a:tblPr firstRow="1" bandRow="1"/>
              <a:tblGrid>
                <a:gridCol w="120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7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4653">
                  <a:extLst>
                    <a:ext uri="{9D8B030D-6E8A-4147-A177-3AD203B41FA5}">
                      <a16:colId xmlns:a16="http://schemas.microsoft.com/office/drawing/2014/main" val="335069320"/>
                    </a:ext>
                  </a:extLst>
                </a:gridCol>
              </a:tblGrid>
              <a:tr h="2908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1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5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1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5133645"/>
                  </a:ext>
                </a:extLst>
              </a:tr>
            </a:tbl>
          </a:graphicData>
        </a:graphic>
      </p:graphicFrame>
      <p:pic>
        <p:nvPicPr>
          <p:cNvPr id="7170" name="Picture 2" descr="Forms response chart. Question title: 9. The institute provides multiple opportunities to learn and grow. Number of responses: .">
            <a:extLst>
              <a:ext uri="{FF2B5EF4-FFF2-40B4-BE49-F238E27FC236}">
                <a16:creationId xmlns:a16="http://schemas.microsoft.com/office/drawing/2014/main" id="{A53B0A3B-1059-476E-8E9E-57E4C08FD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6451" r="2345" b="14100"/>
          <a:stretch/>
        </p:blipFill>
        <p:spPr bwMode="auto">
          <a:xfrm>
            <a:off x="100899" y="62385"/>
            <a:ext cx="8784547" cy="24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04707"/>
              </p:ext>
            </p:extLst>
          </p:nvPr>
        </p:nvGraphicFramePr>
        <p:xfrm>
          <a:off x="1570246" y="2509870"/>
          <a:ext cx="6135939" cy="2520875"/>
        </p:xfrm>
        <a:graphic>
          <a:graphicData uri="http://schemas.openxmlformats.org/drawingml/2006/table">
            <a:tbl>
              <a:tblPr firstRow="1" bandRow="1"/>
              <a:tblGrid>
                <a:gridCol w="1283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8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92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3162">
                  <a:extLst>
                    <a:ext uri="{9D8B030D-6E8A-4147-A177-3AD203B41FA5}">
                      <a16:colId xmlns:a16="http://schemas.microsoft.com/office/drawing/2014/main" val="3484781064"/>
                    </a:ext>
                  </a:extLst>
                </a:gridCol>
              </a:tblGrid>
              <a:tr h="3058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3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42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0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6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3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03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8051477"/>
                  </a:ext>
                </a:extLst>
              </a:tr>
            </a:tbl>
          </a:graphicData>
        </a:graphic>
      </p:graphicFrame>
      <p:pic>
        <p:nvPicPr>
          <p:cNvPr id="8194" name="Picture 2" descr="Forms response chart. Question title: 10. Teachers inform you about your expected competencies, course outcomes, and program outcomes. Number of responses: .">
            <a:extLst>
              <a:ext uri="{FF2B5EF4-FFF2-40B4-BE49-F238E27FC236}">
                <a16:creationId xmlns:a16="http://schemas.microsoft.com/office/drawing/2014/main" id="{A30653DC-A0B5-43D3-BA63-D5654F9DD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6673" r="2551" b="13879"/>
          <a:stretch/>
        </p:blipFill>
        <p:spPr bwMode="auto">
          <a:xfrm>
            <a:off x="126124" y="112755"/>
            <a:ext cx="8740402" cy="22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915608"/>
              </p:ext>
            </p:extLst>
          </p:nvPr>
        </p:nvGraphicFramePr>
        <p:xfrm>
          <a:off x="1463040" y="2571750"/>
          <a:ext cx="6193678" cy="2502691"/>
        </p:xfrm>
        <a:graphic>
          <a:graphicData uri="http://schemas.openxmlformats.org/drawingml/2006/table">
            <a:tbl>
              <a:tblPr firstRow="1" bandRow="1"/>
              <a:tblGrid>
                <a:gridCol w="1249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5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81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8137">
                  <a:extLst>
                    <a:ext uri="{9D8B030D-6E8A-4147-A177-3AD203B41FA5}">
                      <a16:colId xmlns:a16="http://schemas.microsoft.com/office/drawing/2014/main" val="781557797"/>
                    </a:ext>
                  </a:extLst>
                </a:gridCol>
              </a:tblGrid>
              <a:tr h="2928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86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9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82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45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I don’t have mentor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8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10956302"/>
                  </a:ext>
                </a:extLst>
              </a:tr>
            </a:tbl>
          </a:graphicData>
        </a:graphic>
      </p:graphicFrame>
      <p:pic>
        <p:nvPicPr>
          <p:cNvPr id="9218" name="Picture 2" descr="Forms response chart. Question title: 11. Your mentor does a necessary follow-up with as assigned task to you. Number of responses: .">
            <a:extLst>
              <a:ext uri="{FF2B5EF4-FFF2-40B4-BE49-F238E27FC236}">
                <a16:creationId xmlns:a16="http://schemas.microsoft.com/office/drawing/2014/main" id="{B1154783-CBDC-4E5D-8BFE-C5644E968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6006" r="2276" b="14101"/>
          <a:stretch/>
        </p:blipFill>
        <p:spPr bwMode="auto">
          <a:xfrm>
            <a:off x="189186" y="113511"/>
            <a:ext cx="8765627" cy="24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64510"/>
              </p:ext>
            </p:extLst>
          </p:nvPr>
        </p:nvGraphicFramePr>
        <p:xfrm>
          <a:off x="1828800" y="2553913"/>
          <a:ext cx="5681892" cy="2477689"/>
        </p:xfrm>
        <a:graphic>
          <a:graphicData uri="http://schemas.openxmlformats.org/drawingml/2006/table">
            <a:tbl>
              <a:tblPr firstRow="1" bandRow="1"/>
              <a:tblGrid>
                <a:gridCol w="1206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262">
                  <a:extLst>
                    <a:ext uri="{9D8B030D-6E8A-4147-A177-3AD203B41FA5}">
                      <a16:colId xmlns:a16="http://schemas.microsoft.com/office/drawing/2014/main" val="3808912710"/>
                    </a:ext>
                  </a:extLst>
                </a:gridCol>
                <a:gridCol w="588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7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6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71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1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35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3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9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21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2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0528844"/>
                  </a:ext>
                </a:extLst>
              </a:tr>
            </a:tbl>
          </a:graphicData>
        </a:graphic>
      </p:graphicFrame>
      <p:pic>
        <p:nvPicPr>
          <p:cNvPr id="10242" name="Picture 2" descr="Forms response chart. Question title: 12. The teacher illustrates the concepts through examples and applications. Number of responses: .">
            <a:extLst>
              <a:ext uri="{FF2B5EF4-FFF2-40B4-BE49-F238E27FC236}">
                <a16:creationId xmlns:a16="http://schemas.microsoft.com/office/drawing/2014/main" id="{08C9FD10-37AD-4448-8575-15F79FC3E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7119" r="1932" b="14990"/>
          <a:stretch/>
        </p:blipFill>
        <p:spPr bwMode="auto">
          <a:xfrm>
            <a:off x="179727" y="111898"/>
            <a:ext cx="8784546" cy="22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321"/>
              </p:ext>
            </p:extLst>
          </p:nvPr>
        </p:nvGraphicFramePr>
        <p:xfrm>
          <a:off x="1658533" y="2571749"/>
          <a:ext cx="6154859" cy="2467066"/>
        </p:xfrm>
        <a:graphic>
          <a:graphicData uri="http://schemas.openxmlformats.org/drawingml/2006/table">
            <a:tbl>
              <a:tblPr firstRow="1" bandRow="1"/>
              <a:tblGrid>
                <a:gridCol w="127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101">
                  <a:extLst>
                    <a:ext uri="{9D8B030D-6E8A-4147-A177-3AD203B41FA5}">
                      <a16:colId xmlns:a16="http://schemas.microsoft.com/office/drawing/2014/main" val="1746021121"/>
                    </a:ext>
                  </a:extLst>
                </a:gridCol>
                <a:gridCol w="583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4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6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71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1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Reasonably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Partially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Slightly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1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Unable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1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20496641"/>
                  </a:ext>
                </a:extLst>
              </a:tr>
            </a:tbl>
          </a:graphicData>
        </a:graphic>
      </p:graphicFrame>
      <p:pic>
        <p:nvPicPr>
          <p:cNvPr id="11266" name="Picture 2" descr="Forms response chart. Question title: 13. The teacher identifies your strengths and encourage you with providing right level of challenges. Number of responses: .">
            <a:extLst>
              <a:ext uri="{FF2B5EF4-FFF2-40B4-BE49-F238E27FC236}">
                <a16:creationId xmlns:a16="http://schemas.microsoft.com/office/drawing/2014/main" id="{668E9FF7-009E-452A-AD4A-E7773EA41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6673" r="2069" b="13831"/>
          <a:stretch/>
        </p:blipFill>
        <p:spPr bwMode="auto">
          <a:xfrm>
            <a:off x="189186" y="104682"/>
            <a:ext cx="8765628" cy="246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38103"/>
              </p:ext>
            </p:extLst>
          </p:nvPr>
        </p:nvGraphicFramePr>
        <p:xfrm>
          <a:off x="1973843" y="2571750"/>
          <a:ext cx="5631442" cy="2438816"/>
        </p:xfrm>
        <a:graphic>
          <a:graphicData uri="http://schemas.openxmlformats.org/drawingml/2006/table">
            <a:tbl>
              <a:tblPr firstRow="1" bandRow="1"/>
              <a:tblGrid>
                <a:gridCol w="1084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970">
                  <a:extLst>
                    <a:ext uri="{9D8B030D-6E8A-4147-A177-3AD203B41FA5}">
                      <a16:colId xmlns:a16="http://schemas.microsoft.com/office/drawing/2014/main" val="657573128"/>
                    </a:ext>
                  </a:extLst>
                </a:gridCol>
                <a:gridCol w="581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3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02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3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29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2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9414697"/>
                  </a:ext>
                </a:extLst>
              </a:tr>
            </a:tbl>
          </a:graphicData>
        </a:graphic>
      </p:graphicFrame>
      <p:pic>
        <p:nvPicPr>
          <p:cNvPr id="1026" name="Picture 2" descr="Forms response chart. Question title: 14. Teachers are able to identify your weaknesses and help you to overcome them. Number of responses: .">
            <a:extLst>
              <a:ext uri="{FF2B5EF4-FFF2-40B4-BE49-F238E27FC236}">
                <a16:creationId xmlns:a16="http://schemas.microsoft.com/office/drawing/2014/main" id="{47B4D81C-DAF6-4A9C-8785-70300F108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6451" r="2276" b="15214"/>
          <a:stretch/>
        </p:blipFill>
        <p:spPr bwMode="auto">
          <a:xfrm>
            <a:off x="189186" y="81981"/>
            <a:ext cx="8765627" cy="23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584554"/>
              </p:ext>
            </p:extLst>
          </p:nvPr>
        </p:nvGraphicFramePr>
        <p:xfrm>
          <a:off x="1822494" y="2571750"/>
          <a:ext cx="5946752" cy="2414936"/>
        </p:xfrm>
        <a:graphic>
          <a:graphicData uri="http://schemas.openxmlformats.org/drawingml/2006/table">
            <a:tbl>
              <a:tblPr firstRow="1" bandRow="1"/>
              <a:tblGrid>
                <a:gridCol w="1555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935">
                  <a:extLst>
                    <a:ext uri="{9D8B030D-6E8A-4147-A177-3AD203B41FA5}">
                      <a16:colId xmlns:a16="http://schemas.microsoft.com/office/drawing/2014/main" val="3763265015"/>
                    </a:ext>
                  </a:extLst>
                </a:gridCol>
                <a:gridCol w="57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4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65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8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43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2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5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43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4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55533418"/>
                  </a:ext>
                </a:extLst>
              </a:tr>
            </a:tbl>
          </a:graphicData>
        </a:graphic>
      </p:graphicFrame>
      <p:pic>
        <p:nvPicPr>
          <p:cNvPr id="2050" name="Picture 2" descr="Forms response chart. Question title: 15. The institution makes effort to engage students in the monitoring, review and continuous quality improvement of the teaching learning process.. Number of responses: .">
            <a:extLst>
              <a:ext uri="{FF2B5EF4-FFF2-40B4-BE49-F238E27FC236}">
                <a16:creationId xmlns:a16="http://schemas.microsoft.com/office/drawing/2014/main" id="{E1DC034A-BB2D-4EDC-8FE2-BC9BF3432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6673" r="2207" b="14323"/>
          <a:stretch/>
        </p:blipFill>
        <p:spPr bwMode="auto">
          <a:xfrm>
            <a:off x="192339" y="88286"/>
            <a:ext cx="8759321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24256"/>
              </p:ext>
            </p:extLst>
          </p:nvPr>
        </p:nvGraphicFramePr>
        <p:xfrm>
          <a:off x="1677452" y="2586048"/>
          <a:ext cx="6053957" cy="2443435"/>
        </p:xfrm>
        <a:graphic>
          <a:graphicData uri="http://schemas.openxmlformats.org/drawingml/2006/table">
            <a:tbl>
              <a:tblPr firstRow="1" bandRow="1"/>
              <a:tblGrid>
                <a:gridCol w="151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724">
                  <a:extLst>
                    <a:ext uri="{9D8B030D-6E8A-4147-A177-3AD203B41FA5}">
                      <a16:colId xmlns:a16="http://schemas.microsoft.com/office/drawing/2014/main" val="1711289893"/>
                    </a:ext>
                  </a:extLst>
                </a:gridCol>
                <a:gridCol w="57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3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84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20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To a great extent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1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0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Some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4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Very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0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Not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0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4650453"/>
                  </a:ext>
                </a:extLst>
              </a:tr>
            </a:tbl>
          </a:graphicData>
        </a:graphic>
      </p:graphicFrame>
      <p:pic>
        <p:nvPicPr>
          <p:cNvPr id="3074" name="Picture 2" descr="Forms response chart. Question title: 16. The institute/ teachers use student-centric methods, such as experiential learning, participative learning and problem-solving methodologies for enhancing learning experiences. Number of responses: .">
            <a:extLst>
              <a:ext uri="{FF2B5EF4-FFF2-40B4-BE49-F238E27FC236}">
                <a16:creationId xmlns:a16="http://schemas.microsoft.com/office/drawing/2014/main" id="{12FE1BC3-9FCC-49BA-97FB-322DA4F87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6066" r="1932" b="12192"/>
          <a:stretch/>
        </p:blipFill>
        <p:spPr bwMode="auto">
          <a:xfrm>
            <a:off x="160808" y="114015"/>
            <a:ext cx="8822384" cy="247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520497"/>
              </p:ext>
            </p:extLst>
          </p:nvPr>
        </p:nvGraphicFramePr>
        <p:xfrm>
          <a:off x="1847719" y="2516176"/>
          <a:ext cx="5833242" cy="2519612"/>
        </p:xfrm>
        <a:graphic>
          <a:graphicData uri="http://schemas.openxmlformats.org/drawingml/2006/table">
            <a:tbl>
              <a:tblPr firstRow="1" bandRow="1"/>
              <a:tblGrid>
                <a:gridCol w="1514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897">
                  <a:extLst>
                    <a:ext uri="{9D8B030D-6E8A-4147-A177-3AD203B41FA5}">
                      <a16:colId xmlns:a16="http://schemas.microsoft.com/office/drawing/2014/main" val="3375227112"/>
                    </a:ext>
                  </a:extLst>
                </a:gridCol>
                <a:gridCol w="55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5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60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50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4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6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0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29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0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0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4612527"/>
                  </a:ext>
                </a:extLst>
              </a:tr>
            </a:tbl>
          </a:graphicData>
        </a:graphic>
      </p:graphicFrame>
      <p:pic>
        <p:nvPicPr>
          <p:cNvPr id="4098" name="Picture 2" descr="Forms response chart. Question title: 17. Teachers encourage you to participate in extracurricular activities.. Number of responses: .">
            <a:extLst>
              <a:ext uri="{FF2B5EF4-FFF2-40B4-BE49-F238E27FC236}">
                <a16:creationId xmlns:a16="http://schemas.microsoft.com/office/drawing/2014/main" id="{07FFAC5E-F416-4EDD-BB9D-061D78EF6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6673" r="2413" b="13879"/>
          <a:stretch/>
        </p:blipFill>
        <p:spPr bwMode="auto">
          <a:xfrm>
            <a:off x="145043" y="107709"/>
            <a:ext cx="8753015" cy="23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14" y="169650"/>
            <a:ext cx="8520600" cy="841800"/>
          </a:xfrm>
        </p:spPr>
        <p:txBody>
          <a:bodyPr/>
          <a:lstStyle/>
          <a:p>
            <a:r>
              <a:rPr lang="en-US" sz="3200" b="1" dirty="0"/>
              <a:t>FACULTY – SUBJECT DISTRIBUTION</a:t>
            </a:r>
            <a:br>
              <a:rPr lang="en-US" b="1" dirty="0"/>
            </a:b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09222"/>
              </p:ext>
            </p:extLst>
          </p:nvPr>
        </p:nvGraphicFramePr>
        <p:xfrm>
          <a:off x="571940" y="1208809"/>
          <a:ext cx="8000120" cy="3055203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462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3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0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Sr.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No</a:t>
                      </a:r>
                      <a:endParaRPr lang="en-US" sz="14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Abbrev.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Name of Faculty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Abbrev.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66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Network Theory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Mrs. Jadhav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Snehal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49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Signals &amp; Systems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Mr. Chavan S. G.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52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Basic Human Rights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Adv.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Ghorpade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Dhanashri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288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Probability Theory &amp; Random Processes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Dr. Mirajkar G. S.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323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Python Programming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Mr.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Hingmire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V. S.</a:t>
                      </a:r>
                    </a:p>
                    <a:p>
                      <a:pPr algn="l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91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Network Theory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NT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Ms. Sawashe K. 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91"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Signals &amp; Systems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Mr. Chavan S. G.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6052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Forms response chart. Question title: 19. What percentage of teachers use ICT tools such as LCD projector, Multimedia , etc while teaching. Number of responses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Forms response chart. Question title: 19. What percentage of teachers use ICT tools such as LCD projector, Multimedia , etc while teaching. Number of responses: 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38280"/>
              </p:ext>
            </p:extLst>
          </p:nvPr>
        </p:nvGraphicFramePr>
        <p:xfrm>
          <a:off x="1841412" y="2571750"/>
          <a:ext cx="5908918" cy="2464041"/>
        </p:xfrm>
        <a:graphic>
          <a:graphicData uri="http://schemas.openxmlformats.org/drawingml/2006/table">
            <a:tbl>
              <a:tblPr firstRow="1" bandRow="1"/>
              <a:tblGrid>
                <a:gridCol w="150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88">
                  <a:extLst>
                    <a:ext uri="{9D8B030D-6E8A-4147-A177-3AD203B41FA5}">
                      <a16:colId xmlns:a16="http://schemas.microsoft.com/office/drawing/2014/main" val="3972262341"/>
                    </a:ext>
                  </a:extLst>
                </a:gridCol>
                <a:gridCol w="57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3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04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19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To a great extent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05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Some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4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Very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Not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9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0752456"/>
                  </a:ext>
                </a:extLst>
              </a:tr>
            </a:tbl>
          </a:graphicData>
        </a:graphic>
      </p:graphicFrame>
      <p:pic>
        <p:nvPicPr>
          <p:cNvPr id="2" name="Picture 2" descr="Forms response chart. Question title: 18. Efforts are made by teachers to inculcate soft skills, life skills and employability skills to make you ready for the world of work. Number of responses: .">
            <a:extLst>
              <a:ext uri="{FF2B5EF4-FFF2-40B4-BE49-F238E27FC236}">
                <a16:creationId xmlns:a16="http://schemas.microsoft.com/office/drawing/2014/main" id="{ED649651-A1BF-46EB-853A-917C065B5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6673" r="2345" b="14768"/>
          <a:stretch/>
        </p:blipFill>
        <p:spPr bwMode="auto">
          <a:xfrm>
            <a:off x="155575" y="84138"/>
            <a:ext cx="8774015" cy="23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48524"/>
              </p:ext>
            </p:extLst>
          </p:nvPr>
        </p:nvGraphicFramePr>
        <p:xfrm>
          <a:off x="1986456" y="2623382"/>
          <a:ext cx="5839548" cy="2437634"/>
        </p:xfrm>
        <a:graphic>
          <a:graphicData uri="http://schemas.openxmlformats.org/drawingml/2006/table">
            <a:tbl>
              <a:tblPr firstRow="1" bandRow="1"/>
              <a:tblGrid>
                <a:gridCol w="13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989">
                  <a:extLst>
                    <a:ext uri="{9D8B030D-6E8A-4147-A177-3AD203B41FA5}">
                      <a16:colId xmlns:a16="http://schemas.microsoft.com/office/drawing/2014/main" val="714229337"/>
                    </a:ext>
                  </a:extLst>
                </a:gridCol>
                <a:gridCol w="57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3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1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50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Above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70-89%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9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50-69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9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30-49 %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0-below 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2316021"/>
                  </a:ext>
                </a:extLst>
              </a:tr>
            </a:tbl>
          </a:graphicData>
        </a:graphic>
      </p:graphicFrame>
      <p:pic>
        <p:nvPicPr>
          <p:cNvPr id="6146" name="Picture 2" descr="Forms response chart. Question title: 19. What percentage of teachers use ICT tools such as LCD projector, Multimedia , etc while teaching. Number of responses: .">
            <a:extLst>
              <a:ext uri="{FF2B5EF4-FFF2-40B4-BE49-F238E27FC236}">
                <a16:creationId xmlns:a16="http://schemas.microsoft.com/office/drawing/2014/main" id="{F0C0A45F-83B9-4D40-BB20-CB82671B9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6451" r="2482" b="14769"/>
          <a:stretch/>
        </p:blipFill>
        <p:spPr bwMode="auto">
          <a:xfrm>
            <a:off x="100898" y="121504"/>
            <a:ext cx="8759323" cy="23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66627"/>
              </p:ext>
            </p:extLst>
          </p:nvPr>
        </p:nvGraphicFramePr>
        <p:xfrm>
          <a:off x="1917087" y="2509871"/>
          <a:ext cx="5953060" cy="2559537"/>
        </p:xfrm>
        <a:graphic>
          <a:graphicData uri="http://schemas.openxmlformats.org/drawingml/2006/table">
            <a:tbl>
              <a:tblPr firstRow="1" bandRow="1"/>
              <a:tblGrid>
                <a:gridCol w="1512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084">
                  <a:extLst>
                    <a:ext uri="{9D8B030D-6E8A-4147-A177-3AD203B41FA5}">
                      <a16:colId xmlns:a16="http://schemas.microsoft.com/office/drawing/2014/main" val="1414672527"/>
                    </a:ext>
                  </a:extLst>
                </a:gridCol>
                <a:gridCol w="57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9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67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14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7995352"/>
                  </a:ext>
                </a:extLst>
              </a:tr>
            </a:tbl>
          </a:graphicData>
        </a:graphic>
      </p:graphicFrame>
      <p:pic>
        <p:nvPicPr>
          <p:cNvPr id="7170" name="Picture 2" descr="Forms response chart. Question title: 20. The overall quality of teaching-learning process in your institute is very good. Number of responses: .">
            <a:extLst>
              <a:ext uri="{FF2B5EF4-FFF2-40B4-BE49-F238E27FC236}">
                <a16:creationId xmlns:a16="http://schemas.microsoft.com/office/drawing/2014/main" id="{9A6EC976-E5D4-4E6A-80B8-E696A1B8F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6673" r="2414" b="14101"/>
          <a:stretch/>
        </p:blipFill>
        <p:spPr bwMode="auto">
          <a:xfrm>
            <a:off x="113511" y="74091"/>
            <a:ext cx="8784547" cy="234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78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ms response chart. Question title: 21. Give 3 observations/ suggestions to improve the overall teaching-learning experience of respective teachers.. Number of responses: 32 responses.">
            <a:extLst>
              <a:ext uri="{FF2B5EF4-FFF2-40B4-BE49-F238E27FC236}">
                <a16:creationId xmlns:a16="http://schemas.microsoft.com/office/drawing/2014/main" id="{8E959681-7BE7-4E8A-90AF-D3AFBFBA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9" y="502046"/>
            <a:ext cx="8494461" cy="431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7" y="710414"/>
            <a:ext cx="8520600" cy="1071321"/>
          </a:xfrm>
        </p:spPr>
        <p:txBody>
          <a:bodyPr/>
          <a:lstStyle/>
          <a:p>
            <a:pPr marL="342900" indent="-342900"/>
            <a:r>
              <a:rPr lang="en-US" sz="1800" b="1" dirty="0"/>
              <a:t>21</a:t>
            </a:r>
            <a:r>
              <a:rPr lang="en-US" sz="2000" b="1" dirty="0"/>
              <a:t>. Give 3 observations/ suggestions to improve the overall teaching-learning experience of respective teachers</a:t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34959" y="1986797"/>
            <a:ext cx="7592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1. Provide study material i.e. ppt, videos, notes etc. for better understanding.</a:t>
            </a:r>
          </a:p>
          <a:p>
            <a:r>
              <a:rPr lang="en-US" sz="1600" dirty="0"/>
              <a:t>2. All teachers should keep good communication &amp; interaction with students to understand their problems and weakness.</a:t>
            </a:r>
          </a:p>
          <a:p>
            <a:r>
              <a:rPr lang="en-US" sz="1600" dirty="0"/>
              <a:t>3. Please try to conduct numerical subject lectures in simple way and give more examples for practice.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51" y="40718"/>
            <a:ext cx="8520600" cy="363070"/>
          </a:xfrm>
        </p:spPr>
        <p:txBody>
          <a:bodyPr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OVERALL ANALYSIS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3258"/>
              </p:ext>
            </p:extLst>
          </p:nvPr>
        </p:nvGraphicFramePr>
        <p:xfrm>
          <a:off x="167532" y="544154"/>
          <a:ext cx="8667464" cy="3643588"/>
        </p:xfrm>
        <a:graphic>
          <a:graphicData uri="http://schemas.openxmlformats.org/drawingml/2006/table">
            <a:tbl>
              <a:tblPr firstRow="1" bandRow="1"/>
              <a:tblGrid>
                <a:gridCol w="741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2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137">
                  <a:extLst>
                    <a:ext uri="{9D8B030D-6E8A-4147-A177-3AD203B41FA5}">
                      <a16:colId xmlns:a16="http://schemas.microsoft.com/office/drawing/2014/main" val="1403262272"/>
                    </a:ext>
                  </a:extLst>
                </a:gridCol>
              </a:tblGrid>
              <a:tr h="3388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Appreciation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Suggestions for improvement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1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Good teaching approach.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Improve the syllabus coverage.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1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Takes follow up of assigned tasks.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Illustrate the concepts using more examples &amp; applications.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23509"/>
                  </a:ext>
                </a:extLst>
              </a:tr>
              <a:tr h="41081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Effective use of ICT tools.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Identify students’ weakness &amp; help them to overcome them.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025069"/>
                  </a:ext>
                </a:extLst>
              </a:tr>
              <a:tr h="41081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Identify students’ strengths &amp; provide right level of challenge.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Take efforts in promoting internships, field visits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91703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Good use of student centric methods..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Identify students’ weakness &amp; help them to overcome them.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LcPeriod"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9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NT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Good efforts in taking follow up of 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assigned tasks &amp;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discussing performance with students.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Make efforts to inculcate soft skills, life skills in students.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4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SS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Encourage students to participate in extra curricular activities.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Inform the students about CO, PO.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 algn="l">
                        <a:buFont typeface="+mj-lt"/>
                        <a:buAutoNum type="romanLcPeriod"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1287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344565-C591-4880-842F-AC065F73B251}"/>
              </a:ext>
            </a:extLst>
          </p:cNvPr>
          <p:cNvSpPr txBox="1"/>
          <p:nvPr/>
        </p:nvSpPr>
        <p:spPr>
          <a:xfrm>
            <a:off x="252209" y="4865996"/>
            <a:ext cx="1768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AMC Coordinator</a:t>
            </a:r>
            <a:endParaRPr lang="en-IN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311C5-09EF-4E99-9AA6-FBEE5E222B55}"/>
              </a:ext>
            </a:extLst>
          </p:cNvPr>
          <p:cNvSpPr txBox="1"/>
          <p:nvPr/>
        </p:nvSpPr>
        <p:spPr>
          <a:xfrm>
            <a:off x="3375722" y="485060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HOD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328D6-B1B1-4336-876F-A41C9EC93D9C}"/>
              </a:ext>
            </a:extLst>
          </p:cNvPr>
          <p:cNvSpPr txBox="1"/>
          <p:nvPr/>
        </p:nvSpPr>
        <p:spPr>
          <a:xfrm>
            <a:off x="6763870" y="4850606"/>
            <a:ext cx="1499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Principal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935927"/>
              </p:ext>
            </p:extLst>
          </p:nvPr>
        </p:nvGraphicFramePr>
        <p:xfrm>
          <a:off x="1847695" y="2327812"/>
          <a:ext cx="5730050" cy="2731550"/>
        </p:xfrm>
        <a:graphic>
          <a:graphicData uri="http://schemas.openxmlformats.org/drawingml/2006/table">
            <a:tbl>
              <a:tblPr firstRow="1" bandRow="1"/>
              <a:tblGrid>
                <a:gridCol w="136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7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80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8013">
                  <a:extLst>
                    <a:ext uri="{9D8B030D-6E8A-4147-A177-3AD203B41FA5}">
                      <a16:colId xmlns:a16="http://schemas.microsoft.com/office/drawing/2014/main" val="3864978470"/>
                    </a:ext>
                  </a:extLst>
                </a:gridCol>
              </a:tblGrid>
              <a:tr h="3950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9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85 -100 %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70 - 84 %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55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– 69 %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 – 54 %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7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0- Below 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9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9700481"/>
                  </a:ext>
                </a:extLst>
              </a:tr>
            </a:tbl>
          </a:graphicData>
        </a:graphic>
      </p:graphicFrame>
      <p:sp>
        <p:nvSpPr>
          <p:cNvPr id="2" name="AutoShape 2" descr="Forms response chart. Question title: 1. How much of the syllabus was covered in the class:. Number of responses: ."/>
          <p:cNvSpPr>
            <a:spLocks noChangeAspect="1" noChangeArrowheads="1"/>
          </p:cNvSpPr>
          <p:nvPr/>
        </p:nvSpPr>
        <p:spPr bwMode="auto">
          <a:xfrm>
            <a:off x="2063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Forms response chart. Question title: 1. How much of the syllabus was covered in the class:. Number of responses: .">
            <a:extLst>
              <a:ext uri="{FF2B5EF4-FFF2-40B4-BE49-F238E27FC236}">
                <a16:creationId xmlns:a16="http://schemas.microsoft.com/office/drawing/2014/main" id="{6A7C2112-2151-4F12-BEB8-040C22214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7564" r="2068" b="14768"/>
          <a:stretch/>
        </p:blipFill>
        <p:spPr bwMode="auto">
          <a:xfrm>
            <a:off x="189185" y="84137"/>
            <a:ext cx="8748440" cy="21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54873"/>
              </p:ext>
            </p:extLst>
          </p:nvPr>
        </p:nvGraphicFramePr>
        <p:xfrm>
          <a:off x="1803116" y="2606707"/>
          <a:ext cx="5953518" cy="2347694"/>
        </p:xfrm>
        <a:graphic>
          <a:graphicData uri="http://schemas.openxmlformats.org/drawingml/2006/table">
            <a:tbl>
              <a:tblPr firstRow="1" bandRow="1"/>
              <a:tblGrid>
                <a:gridCol w="1030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6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3950">
                  <a:extLst>
                    <a:ext uri="{9D8B030D-6E8A-4147-A177-3AD203B41FA5}">
                      <a16:colId xmlns:a16="http://schemas.microsoft.com/office/drawing/2014/main" val="168791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6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9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Thoroughly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33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poorly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51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Indifferently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Wont Teach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4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132388"/>
                  </a:ext>
                </a:extLst>
              </a:tr>
            </a:tbl>
          </a:graphicData>
        </a:graphic>
      </p:graphicFrame>
      <p:pic>
        <p:nvPicPr>
          <p:cNvPr id="2050" name="Picture 2" descr="Forms response chart. Question title: 2. How well did the teachers prepare for the classes?. Number of responses: .">
            <a:extLst>
              <a:ext uri="{FF2B5EF4-FFF2-40B4-BE49-F238E27FC236}">
                <a16:creationId xmlns:a16="http://schemas.microsoft.com/office/drawing/2014/main" id="{1257812B-B342-4362-8D65-233DCF72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7118" r="2138" b="14100"/>
          <a:stretch/>
        </p:blipFill>
        <p:spPr bwMode="auto">
          <a:xfrm>
            <a:off x="179726" y="93157"/>
            <a:ext cx="8784548" cy="23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68289"/>
              </p:ext>
            </p:extLst>
          </p:nvPr>
        </p:nvGraphicFramePr>
        <p:xfrm>
          <a:off x="1433104" y="2571750"/>
          <a:ext cx="6277791" cy="2474920"/>
        </p:xfrm>
        <a:graphic>
          <a:graphicData uri="http://schemas.openxmlformats.org/drawingml/2006/table">
            <a:tbl>
              <a:tblPr firstRow="1" bandRow="1"/>
              <a:tblGrid>
                <a:gridCol w="158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12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08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3951">
                  <a:extLst>
                    <a:ext uri="{9D8B030D-6E8A-4147-A177-3AD203B41FA5}">
                      <a16:colId xmlns:a16="http://schemas.microsoft.com/office/drawing/2014/main" val="925666419"/>
                    </a:ext>
                  </a:extLst>
                </a:gridCol>
              </a:tblGrid>
              <a:tr h="3710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Always Effective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58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Sometime effective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58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Just Satisfactory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758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Generally Ineffective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58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Very Poor Communication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7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639417"/>
                  </a:ext>
                </a:extLst>
              </a:tr>
            </a:tbl>
          </a:graphicData>
        </a:graphic>
      </p:graphicFrame>
      <p:pic>
        <p:nvPicPr>
          <p:cNvPr id="1026" name="Picture 2" descr="Forms response chart. Question title: 3. How well were the teachers able to communicate. Number of responses: .">
            <a:extLst>
              <a:ext uri="{FF2B5EF4-FFF2-40B4-BE49-F238E27FC236}">
                <a16:creationId xmlns:a16="http://schemas.microsoft.com/office/drawing/2014/main" id="{718F9396-E328-4545-9DC5-47C059835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6896" r="1862" b="14991"/>
          <a:stretch/>
        </p:blipFill>
        <p:spPr bwMode="auto">
          <a:xfrm>
            <a:off x="170268" y="96830"/>
            <a:ext cx="8803464" cy="23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62140"/>
              </p:ext>
            </p:extLst>
          </p:nvPr>
        </p:nvGraphicFramePr>
        <p:xfrm>
          <a:off x="1376244" y="2661219"/>
          <a:ext cx="6247959" cy="2377492"/>
        </p:xfrm>
        <a:graphic>
          <a:graphicData uri="http://schemas.openxmlformats.org/drawingml/2006/table">
            <a:tbl>
              <a:tblPr firstRow="1" bandRow="1"/>
              <a:tblGrid>
                <a:gridCol w="1054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5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7447">
                  <a:extLst>
                    <a:ext uri="{9D8B030D-6E8A-4147-A177-3AD203B41FA5}">
                      <a16:colId xmlns:a16="http://schemas.microsoft.com/office/drawing/2014/main" val="766157579"/>
                    </a:ext>
                  </a:extLst>
                </a:gridCol>
              </a:tblGrid>
              <a:tr h="2904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Very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42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4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4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16651767"/>
                  </a:ext>
                </a:extLst>
              </a:tr>
            </a:tbl>
          </a:graphicData>
        </a:graphic>
      </p:graphicFrame>
      <p:pic>
        <p:nvPicPr>
          <p:cNvPr id="2050" name="Picture 2" descr="Forms response chart. Question title: 4. The teachers's approach to teaching can best be described as. Number of responses: .">
            <a:extLst>
              <a:ext uri="{FF2B5EF4-FFF2-40B4-BE49-F238E27FC236}">
                <a16:creationId xmlns:a16="http://schemas.microsoft.com/office/drawing/2014/main" id="{9441932C-353A-4DFD-8DC1-B77C94030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t="7118" r="2413" b="13313"/>
          <a:stretch/>
        </p:blipFill>
        <p:spPr bwMode="auto">
          <a:xfrm>
            <a:off x="154502" y="104790"/>
            <a:ext cx="8746709" cy="24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60687"/>
              </p:ext>
            </p:extLst>
          </p:nvPr>
        </p:nvGraphicFramePr>
        <p:xfrm>
          <a:off x="1519796" y="2627029"/>
          <a:ext cx="6097621" cy="2407788"/>
        </p:xfrm>
        <a:graphic>
          <a:graphicData uri="http://schemas.openxmlformats.org/drawingml/2006/table">
            <a:tbl>
              <a:tblPr firstRow="1" bandRow="1"/>
              <a:tblGrid>
                <a:gridCol w="114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2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53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1780">
                  <a:extLst>
                    <a:ext uri="{9D8B030D-6E8A-4147-A177-3AD203B41FA5}">
                      <a16:colId xmlns:a16="http://schemas.microsoft.com/office/drawing/2014/main" val="1901971133"/>
                    </a:ext>
                  </a:extLst>
                </a:gridCol>
              </a:tblGrid>
              <a:tr h="3486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17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2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Always 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73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Usually 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7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Sometimes fair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Unfair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4" name="Picture 2" descr="Forms response chart. Question title: 5. Fairness of the internal evaluation process by the teachers. Number of responses: .">
            <a:extLst>
              <a:ext uri="{FF2B5EF4-FFF2-40B4-BE49-F238E27FC236}">
                <a16:creationId xmlns:a16="http://schemas.microsoft.com/office/drawing/2014/main" id="{1116F931-EE65-4866-B226-C52384A50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7366" r="1655" b="14659"/>
          <a:stretch/>
        </p:blipFill>
        <p:spPr bwMode="auto">
          <a:xfrm>
            <a:off x="170267" y="163961"/>
            <a:ext cx="8803465" cy="24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18306"/>
              </p:ext>
            </p:extLst>
          </p:nvPr>
        </p:nvGraphicFramePr>
        <p:xfrm>
          <a:off x="1463040" y="2571750"/>
          <a:ext cx="6075478" cy="2439351"/>
        </p:xfrm>
        <a:graphic>
          <a:graphicData uri="http://schemas.openxmlformats.org/drawingml/2006/table">
            <a:tbl>
              <a:tblPr firstRow="1" bandRow="1"/>
              <a:tblGrid>
                <a:gridCol w="132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13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0117">
                  <a:extLst>
                    <a:ext uri="{9D8B030D-6E8A-4147-A177-3AD203B41FA5}">
                      <a16:colId xmlns:a16="http://schemas.microsoft.com/office/drawing/2014/main" val="4230833568"/>
                    </a:ext>
                  </a:extLst>
                </a:gridCol>
              </a:tblGrid>
              <a:tr h="2980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0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8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0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78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0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0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41707143"/>
                  </a:ext>
                </a:extLst>
              </a:tr>
            </a:tbl>
          </a:graphicData>
        </a:graphic>
      </p:graphicFrame>
      <p:pic>
        <p:nvPicPr>
          <p:cNvPr id="4098" name="Picture 2" descr="Forms response chart. Question title: 6. Was your performance in assignments/extra practice test discussed with you?. Number of responses: .">
            <a:extLst>
              <a:ext uri="{FF2B5EF4-FFF2-40B4-BE49-F238E27FC236}">
                <a16:creationId xmlns:a16="http://schemas.microsoft.com/office/drawing/2014/main" id="{C1674065-D6AA-478F-A04E-EE54DB234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6673" r="2068" b="13759"/>
          <a:stretch/>
        </p:blipFill>
        <p:spPr bwMode="auto">
          <a:xfrm>
            <a:off x="88287" y="132399"/>
            <a:ext cx="8797160" cy="23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09209"/>
              </p:ext>
            </p:extLst>
          </p:nvPr>
        </p:nvGraphicFramePr>
        <p:xfrm>
          <a:off x="1563940" y="2654913"/>
          <a:ext cx="5978285" cy="2391408"/>
        </p:xfrm>
        <a:graphic>
          <a:graphicData uri="http://schemas.openxmlformats.org/drawingml/2006/table">
            <a:tbl>
              <a:tblPr firstRow="1" bandRow="1"/>
              <a:tblGrid>
                <a:gridCol w="109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3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4258">
                  <a:extLst>
                    <a:ext uri="{9D8B030D-6E8A-4147-A177-3AD203B41FA5}">
                      <a16:colId xmlns:a16="http://schemas.microsoft.com/office/drawing/2014/main" val="3003133778"/>
                    </a:ext>
                  </a:extLst>
                </a:gridCol>
              </a:tblGrid>
              <a:tr h="3021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BHR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NT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SS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2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HVS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CSG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4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Regularly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7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Sometimes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0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4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Never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1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7459359"/>
                  </a:ext>
                </a:extLst>
              </a:tr>
            </a:tbl>
          </a:graphicData>
        </a:graphic>
      </p:graphicFrame>
      <p:pic>
        <p:nvPicPr>
          <p:cNvPr id="5122" name="Picture 2" descr="Forms response chart. Question title: 7. The faculty takes active interest in promoting internship, student exchange, field visit opportunities for students. *. Number of responses: .">
            <a:extLst>
              <a:ext uri="{FF2B5EF4-FFF2-40B4-BE49-F238E27FC236}">
                <a16:creationId xmlns:a16="http://schemas.microsoft.com/office/drawing/2014/main" id="{6833CD9A-4FF8-478F-9ECC-69EED4F51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5783" r="2414" b="13878"/>
          <a:stretch/>
        </p:blipFill>
        <p:spPr bwMode="auto">
          <a:xfrm>
            <a:off x="192338" y="97181"/>
            <a:ext cx="8759323" cy="24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1759</Words>
  <Application>Microsoft Office PowerPoint</Application>
  <PresentationFormat>On-screen Show (16:9)</PresentationFormat>
  <Paragraphs>1360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Lato</vt:lpstr>
      <vt:lpstr>Raleway</vt:lpstr>
      <vt:lpstr>Simple Light</vt:lpstr>
      <vt:lpstr>1_Simple Light</vt:lpstr>
      <vt:lpstr>Arvind Gavali College of Engineering, Satara  Department of Electronics &amp; Telecommunication Engineering  Second Year Feedback</vt:lpstr>
      <vt:lpstr>FACULTY – SUBJECT DISTRIBUTION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21. Give 3 observations/ suggestions to improve the overall teaching-learning experience of respective teachers </vt:lpstr>
      <vt:lpstr>OVERALL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Daya Jagtap</dc:creator>
  <cp:lastModifiedBy>k k</cp:lastModifiedBy>
  <cp:revision>182</cp:revision>
  <dcterms:modified xsi:type="dcterms:W3CDTF">2022-05-09T04:54:42Z</dcterms:modified>
</cp:coreProperties>
</file>