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7" r:id="rId2"/>
  </p:sldMasterIdLst>
  <p:notesMasterIdLst>
    <p:notesMasterId r:id="rId28"/>
  </p:notesMasterIdLst>
  <p:sldIdLst>
    <p:sldId id="285" r:id="rId3"/>
    <p:sldId id="28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83" r:id="rId24"/>
    <p:sldId id="284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56" autoAdjust="0"/>
  </p:normalViewPr>
  <p:slideViewPr>
    <p:cSldViewPr snapToGrid="0">
      <p:cViewPr varScale="1">
        <p:scale>
          <a:sx n="121" d="100"/>
          <a:sy n="121" d="100"/>
        </p:scale>
        <p:origin x="346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44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69;gcb9a0b074_1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3795" name="Google Shape;70;gcb9a0b074_1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mr-IN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6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e28f6a1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e28f6a1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75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e28f6a12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e28f6a12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187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28f6a1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28f6a1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5513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e28f6a12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e28f6a12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42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e28f6a12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e28f6a12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6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e28f6a12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e28f6a12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337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e28f6a12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e28f6a12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2580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e28f6a12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e28f6a12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2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e28f6a12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e28f6a12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4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e28f6a12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e28f6a12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25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3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e28f6a12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e28f6a12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160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e28f6a1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e28f6a12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37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e28f6a1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e28f6a12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55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f47112b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f47112b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788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4f47112b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4f47112b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34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e28f6a1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e28f6a12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95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e28f6a1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e28f6a12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51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e28f6a12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e28f6a12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13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e28f6a1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e28f6a12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e28f6a1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e28f6a12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51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2;p13"/>
          <p:cNvSpPr txBox="1">
            <a:spLocks noGrp="1"/>
          </p:cNvSpPr>
          <p:nvPr>
            <p:ph type="ctrTitle"/>
          </p:nvPr>
        </p:nvSpPr>
        <p:spPr>
          <a:xfrm>
            <a:off x="439769" y="1152893"/>
            <a:ext cx="8465905" cy="13636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aleway" charset="0"/>
              <a:buNone/>
            </a:pPr>
            <a:r>
              <a:rPr lang="en-US" sz="2400" b="1" dirty="0" err="1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Arvind</a:t>
            </a:r>
            <a: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Gavali</a:t>
            </a:r>
            <a: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 College of Engineering, Satara </a:t>
            </a:r>
            <a:b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Department of Electronics &amp; Telecommunication Engineering</a:t>
            </a:r>
            <a:b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</a:br>
            <a:br>
              <a:rPr lang="en-US" sz="19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sz="36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Second Year Feedback</a:t>
            </a:r>
            <a:endParaRPr lang="en-US" b="1" dirty="0">
              <a:solidFill>
                <a:schemeClr val="tx1"/>
              </a:solidFill>
              <a:latin typeface="Raleway" charset="0"/>
              <a:cs typeface="Arial" pitchFamily="34" charset="0"/>
              <a:sym typeface="Raleway" charset="0"/>
            </a:endParaRPr>
          </a:p>
        </p:txBody>
      </p:sp>
      <p:sp>
        <p:nvSpPr>
          <p:cNvPr id="8195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698654" y="3004134"/>
            <a:ext cx="6330950" cy="12414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Month :December 2021-January 2022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Total   Responses : 25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Total  Class Strength :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Feedback   Percentage 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90835"/>
              </p:ext>
            </p:extLst>
          </p:nvPr>
        </p:nvGraphicFramePr>
        <p:xfrm>
          <a:off x="1750730" y="2657142"/>
          <a:ext cx="5747148" cy="2355075"/>
        </p:xfrm>
        <a:graphic>
          <a:graphicData uri="http://schemas.openxmlformats.org/drawingml/2006/table">
            <a:tbl>
              <a:tblPr firstRow="1" bandRow="1"/>
              <a:tblGrid>
                <a:gridCol w="134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8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0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Significantly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Very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Moderately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Marginally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Not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5815489"/>
                  </a:ext>
                </a:extLst>
              </a:tr>
            </a:tbl>
          </a:graphicData>
        </a:graphic>
      </p:graphicFrame>
      <p:pic>
        <p:nvPicPr>
          <p:cNvPr id="4098" name="Picture 2" descr="Forms response chart. Question title: 8. The teaching and mentoring process in your institution facilitates you in cognitive, social and emotional growth.. Number of responses: .">
            <a:extLst>
              <a:ext uri="{FF2B5EF4-FFF2-40B4-BE49-F238E27FC236}">
                <a16:creationId xmlns:a16="http://schemas.microsoft.com/office/drawing/2014/main" id="{52A05C46-BCEB-49AA-85C4-9C60B90FA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6196" r="2622" b="13325"/>
          <a:stretch/>
        </p:blipFill>
        <p:spPr bwMode="auto">
          <a:xfrm>
            <a:off x="217564" y="174420"/>
            <a:ext cx="8708872" cy="23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19299"/>
              </p:ext>
            </p:extLst>
          </p:nvPr>
        </p:nvGraphicFramePr>
        <p:xfrm>
          <a:off x="1543301" y="2571750"/>
          <a:ext cx="5779925" cy="2506326"/>
        </p:xfrm>
        <a:graphic>
          <a:graphicData uri="http://schemas.openxmlformats.org/drawingml/2006/table">
            <a:tbl>
              <a:tblPr firstRow="1" bandRow="1"/>
              <a:tblGrid>
                <a:gridCol w="135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4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8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5133645"/>
                  </a:ext>
                </a:extLst>
              </a:tr>
            </a:tbl>
          </a:graphicData>
        </a:graphic>
      </p:graphicFrame>
      <p:pic>
        <p:nvPicPr>
          <p:cNvPr id="5122" name="Picture 2" descr="Forms response chart. Question title: 9. The institute provides multiple opportunities to learn and grow. Number of responses: .">
            <a:extLst>
              <a:ext uri="{FF2B5EF4-FFF2-40B4-BE49-F238E27FC236}">
                <a16:creationId xmlns:a16="http://schemas.microsoft.com/office/drawing/2014/main" id="{3EBE34AC-5EFF-488F-8FCF-84AE879A6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6389" r="2207" b="15041"/>
          <a:stretch/>
        </p:blipFill>
        <p:spPr bwMode="auto">
          <a:xfrm>
            <a:off x="201799" y="100900"/>
            <a:ext cx="8462930" cy="231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55361"/>
              </p:ext>
            </p:extLst>
          </p:nvPr>
        </p:nvGraphicFramePr>
        <p:xfrm>
          <a:off x="1647991" y="2443720"/>
          <a:ext cx="5709285" cy="2624946"/>
        </p:xfrm>
        <a:graphic>
          <a:graphicData uri="http://schemas.openxmlformats.org/drawingml/2006/table">
            <a:tbl>
              <a:tblPr firstRow="1" bandRow="1"/>
              <a:tblGrid>
                <a:gridCol w="141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8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09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77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6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8051477"/>
                  </a:ext>
                </a:extLst>
              </a:tr>
            </a:tbl>
          </a:graphicData>
        </a:graphic>
      </p:graphicFrame>
      <p:pic>
        <p:nvPicPr>
          <p:cNvPr id="6146" name="Picture 2" descr="Forms response chart. Question title: 10. Teachers inform you about your expected competencies, course outcomes, and program outcomes. Number of responses: .">
            <a:extLst>
              <a:ext uri="{FF2B5EF4-FFF2-40B4-BE49-F238E27FC236}">
                <a16:creationId xmlns:a16="http://schemas.microsoft.com/office/drawing/2014/main" id="{8B963973-B24F-47EA-8F29-2D9BB47EE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6197" r="4689" b="14422"/>
          <a:stretch/>
        </p:blipFill>
        <p:spPr bwMode="auto">
          <a:xfrm>
            <a:off x="227025" y="74834"/>
            <a:ext cx="8551218" cy="22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61893"/>
              </p:ext>
            </p:extLst>
          </p:nvPr>
        </p:nvGraphicFramePr>
        <p:xfrm>
          <a:off x="1612428" y="2720370"/>
          <a:ext cx="5729956" cy="2347455"/>
        </p:xfrm>
        <a:graphic>
          <a:graphicData uri="http://schemas.openxmlformats.org/drawingml/2006/table">
            <a:tbl>
              <a:tblPr firstRow="1" bandRow="1"/>
              <a:tblGrid>
                <a:gridCol w="1421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6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9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I don’t have mentor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0956302"/>
                  </a:ext>
                </a:extLst>
              </a:tr>
            </a:tbl>
          </a:graphicData>
        </a:graphic>
      </p:graphicFrame>
      <p:pic>
        <p:nvPicPr>
          <p:cNvPr id="7170" name="Picture 2" descr="Forms response chart. Question title: 11. Your mentor does a necessary follow-up with as assigned task to you. Number of responses: .">
            <a:extLst>
              <a:ext uri="{FF2B5EF4-FFF2-40B4-BE49-F238E27FC236}">
                <a16:creationId xmlns:a16="http://schemas.microsoft.com/office/drawing/2014/main" id="{0F577578-432C-4D81-92D0-DD63D664E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6768" r="2552" b="14660"/>
          <a:stretch/>
        </p:blipFill>
        <p:spPr bwMode="auto">
          <a:xfrm>
            <a:off x="119817" y="75675"/>
            <a:ext cx="8715178" cy="24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05027"/>
              </p:ext>
            </p:extLst>
          </p:nvPr>
        </p:nvGraphicFramePr>
        <p:xfrm>
          <a:off x="1622765" y="2675946"/>
          <a:ext cx="5709285" cy="2367934"/>
        </p:xfrm>
        <a:graphic>
          <a:graphicData uri="http://schemas.openxmlformats.org/drawingml/2006/table">
            <a:tbl>
              <a:tblPr firstRow="1" bandRow="1"/>
              <a:tblGrid>
                <a:gridCol w="141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8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5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0528844"/>
                  </a:ext>
                </a:extLst>
              </a:tr>
            </a:tbl>
          </a:graphicData>
        </a:graphic>
      </p:graphicFrame>
      <p:pic>
        <p:nvPicPr>
          <p:cNvPr id="8196" name="Picture 4" descr="Forms response chart. Question title: 12. The teacher illustrates the concepts through examples and applications. Number of responses: .">
            <a:extLst>
              <a:ext uri="{FF2B5EF4-FFF2-40B4-BE49-F238E27FC236}">
                <a16:creationId xmlns:a16="http://schemas.microsoft.com/office/drawing/2014/main" id="{F9BC2CAB-343C-4B03-8E29-F66BAE1C6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7342" r="2552" b="13706"/>
          <a:stretch/>
        </p:blipFill>
        <p:spPr bwMode="auto">
          <a:xfrm>
            <a:off x="340536" y="99620"/>
            <a:ext cx="8273744" cy="247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37874"/>
              </p:ext>
            </p:extLst>
          </p:nvPr>
        </p:nvGraphicFramePr>
        <p:xfrm>
          <a:off x="1972263" y="2671500"/>
          <a:ext cx="5656281" cy="2408938"/>
        </p:xfrm>
        <a:graphic>
          <a:graphicData uri="http://schemas.openxmlformats.org/drawingml/2006/table">
            <a:tbl>
              <a:tblPr firstRow="1" bandRow="1"/>
              <a:tblGrid>
                <a:gridCol w="1403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1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Reasonably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Partially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Slightly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20496641"/>
                  </a:ext>
                </a:extLst>
              </a:tr>
            </a:tbl>
          </a:graphicData>
        </a:graphic>
      </p:graphicFrame>
      <p:pic>
        <p:nvPicPr>
          <p:cNvPr id="9218" name="Picture 2" descr="Forms response chart. Question title: 13. The teacher identifies your strengths and encourage you with providing right level of challenges. Number of responses: .">
            <a:extLst>
              <a:ext uri="{FF2B5EF4-FFF2-40B4-BE49-F238E27FC236}">
                <a16:creationId xmlns:a16="http://schemas.microsoft.com/office/drawing/2014/main" id="{F62DA33E-795B-44E6-BAFC-EC42B4019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6768" r="2552" b="14278"/>
          <a:stretch/>
        </p:blipFill>
        <p:spPr bwMode="auto">
          <a:xfrm>
            <a:off x="214411" y="118576"/>
            <a:ext cx="8715178" cy="24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58538"/>
              </p:ext>
            </p:extLst>
          </p:nvPr>
        </p:nvGraphicFramePr>
        <p:xfrm>
          <a:off x="1709784" y="2627323"/>
          <a:ext cx="5724431" cy="2467749"/>
        </p:xfrm>
        <a:graphic>
          <a:graphicData uri="http://schemas.openxmlformats.org/drawingml/2006/table">
            <a:tbl>
              <a:tblPr firstRow="1" bandRow="1"/>
              <a:tblGrid>
                <a:gridCol w="142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8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9414697"/>
                  </a:ext>
                </a:extLst>
              </a:tr>
            </a:tbl>
          </a:graphicData>
        </a:graphic>
      </p:graphicFrame>
      <p:pic>
        <p:nvPicPr>
          <p:cNvPr id="10242" name="Picture 2" descr="Forms response chart. Question title: 14. Teachers are able to identify your weaknesses and help you to overcome them. Number of responses: .">
            <a:extLst>
              <a:ext uri="{FF2B5EF4-FFF2-40B4-BE49-F238E27FC236}">
                <a16:creationId xmlns:a16="http://schemas.microsoft.com/office/drawing/2014/main" id="{E99A41CE-47DA-4F80-A6BF-860F16C8B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6769" r="2345" b="15041"/>
          <a:stretch/>
        </p:blipFill>
        <p:spPr bwMode="auto">
          <a:xfrm>
            <a:off x="321617" y="104002"/>
            <a:ext cx="8538604" cy="24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90912"/>
              </p:ext>
            </p:extLst>
          </p:nvPr>
        </p:nvGraphicFramePr>
        <p:xfrm>
          <a:off x="1897884" y="2588305"/>
          <a:ext cx="5678998" cy="2467749"/>
        </p:xfrm>
        <a:graphic>
          <a:graphicData uri="http://schemas.openxmlformats.org/drawingml/2006/table">
            <a:tbl>
              <a:tblPr firstRow="1" bandRow="1"/>
              <a:tblGrid>
                <a:gridCol w="140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97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6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5533418"/>
                  </a:ext>
                </a:extLst>
              </a:tr>
            </a:tbl>
          </a:graphicData>
        </a:graphic>
      </p:graphicFrame>
      <p:pic>
        <p:nvPicPr>
          <p:cNvPr id="11266" name="Picture 2" descr="Forms response chart. Question title: 15. The institution makes effort to engage students in the monitoring, review and continuous quality improvement of the teaching learning process.. Number of responses: .">
            <a:extLst>
              <a:ext uri="{FF2B5EF4-FFF2-40B4-BE49-F238E27FC236}">
                <a16:creationId xmlns:a16="http://schemas.microsoft.com/office/drawing/2014/main" id="{9542D53A-53FC-4C6C-B0D5-A93FEEFC7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6633" r="2621" b="12418"/>
          <a:stretch/>
        </p:blipFill>
        <p:spPr bwMode="auto">
          <a:xfrm>
            <a:off x="261707" y="104001"/>
            <a:ext cx="8620585" cy="23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69955"/>
              </p:ext>
            </p:extLst>
          </p:nvPr>
        </p:nvGraphicFramePr>
        <p:xfrm>
          <a:off x="1702211" y="2580479"/>
          <a:ext cx="5739577" cy="2467749"/>
        </p:xfrm>
        <a:graphic>
          <a:graphicData uri="http://schemas.openxmlformats.org/drawingml/2006/table">
            <a:tbl>
              <a:tblPr firstRow="1" bandRow="1"/>
              <a:tblGrid>
                <a:gridCol w="142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0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4650453"/>
                  </a:ext>
                </a:extLst>
              </a:tr>
            </a:tbl>
          </a:graphicData>
        </a:graphic>
      </p:graphicFrame>
      <p:pic>
        <p:nvPicPr>
          <p:cNvPr id="12290" name="Picture 2" descr="Forms response chart. Question title: 16. The institute/ teachers use student-centric methods, such as experiential learning, participative learning and problem-solving methodologies for enhancing learning experiences. Number of responses: .">
            <a:extLst>
              <a:ext uri="{FF2B5EF4-FFF2-40B4-BE49-F238E27FC236}">
                <a16:creationId xmlns:a16="http://schemas.microsoft.com/office/drawing/2014/main" id="{18F65B9F-A6AD-48F0-B6BC-595D694D2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7348" r="2482" b="13311"/>
          <a:stretch/>
        </p:blipFill>
        <p:spPr bwMode="auto">
          <a:xfrm>
            <a:off x="302697" y="104001"/>
            <a:ext cx="8538606" cy="23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80952"/>
              </p:ext>
            </p:extLst>
          </p:nvPr>
        </p:nvGraphicFramePr>
        <p:xfrm>
          <a:off x="1713570" y="2600917"/>
          <a:ext cx="5716860" cy="2467749"/>
        </p:xfrm>
        <a:graphic>
          <a:graphicData uri="http://schemas.openxmlformats.org/drawingml/2006/table">
            <a:tbl>
              <a:tblPr firstRow="1" bandRow="1"/>
              <a:tblGrid>
                <a:gridCol w="1418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8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3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4612527"/>
                  </a:ext>
                </a:extLst>
              </a:tr>
            </a:tbl>
          </a:graphicData>
        </a:graphic>
      </p:graphicFrame>
      <p:pic>
        <p:nvPicPr>
          <p:cNvPr id="13314" name="Picture 2" descr="Forms response chart. Question title: 17. Teachers encourage you to participate in extracurricular activities.. Number of responses: .">
            <a:extLst>
              <a:ext uri="{FF2B5EF4-FFF2-40B4-BE49-F238E27FC236}">
                <a16:creationId xmlns:a16="http://schemas.microsoft.com/office/drawing/2014/main" id="{75799E17-DBAB-479D-A53B-74B805621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7342" r="2482" b="14469"/>
          <a:stretch/>
        </p:blipFill>
        <p:spPr bwMode="auto">
          <a:xfrm>
            <a:off x="258555" y="104001"/>
            <a:ext cx="8740403" cy="23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14" y="169650"/>
            <a:ext cx="8520600" cy="841800"/>
          </a:xfrm>
        </p:spPr>
        <p:txBody>
          <a:bodyPr/>
          <a:lstStyle/>
          <a:p>
            <a:r>
              <a:rPr lang="en-US" sz="3200" b="1" dirty="0"/>
              <a:t>FACULTY – SUBJECT DISTRIBUTION</a:t>
            </a:r>
            <a:br>
              <a:rPr lang="en-US" b="1" dirty="0"/>
            </a:b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1940" y="1208809"/>
          <a:ext cx="8000120" cy="2514975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65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9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Sr.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No</a:t>
                      </a:r>
                      <a:endParaRPr lang="en-US" sz="14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Abbrev.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Name of Faculty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Abbrev.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66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Engineering Mathematics-III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Mrs. Vidya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Salunkhe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49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Electronics Devices &amp; Circuits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Mr. Jagtap D. B.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52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Digital Electronics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Hingmire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V.S.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88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Electrical Machines and Instruments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Mrs.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</a:rPr>
                        <a:t>Mahamuni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P. N.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323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Electronics Devices &amp; Circuits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EDC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Mr. Jagtap D. B.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91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Digital Electronics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Hingmire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V.S.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Forms response chart. Question title: 19. What percentage of teachers use ICT tools such as LCD projector, Multimedia , etc while teaching. Number of responses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Forms response chart. Question title: 19. What percentage of teachers use ICT tools such as LCD projector, Multimedia , etc while teaching. Number of responses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74793"/>
              </p:ext>
            </p:extLst>
          </p:nvPr>
        </p:nvGraphicFramePr>
        <p:xfrm>
          <a:off x="1705998" y="2617309"/>
          <a:ext cx="5732003" cy="2467749"/>
        </p:xfrm>
        <a:graphic>
          <a:graphicData uri="http://schemas.openxmlformats.org/drawingml/2006/table">
            <a:tbl>
              <a:tblPr firstRow="1" bandRow="1"/>
              <a:tblGrid>
                <a:gridCol w="142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9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1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0752456"/>
                  </a:ext>
                </a:extLst>
              </a:tr>
            </a:tbl>
          </a:graphicData>
        </a:graphic>
      </p:graphicFrame>
      <p:pic>
        <p:nvPicPr>
          <p:cNvPr id="14338" name="Picture 2" descr="Forms response chart. Question title: 18. Efforts are made by teachers to inculcate soft skills, life skills and employability skills to make you ready for the world of work. Number of responses: .">
            <a:extLst>
              <a:ext uri="{FF2B5EF4-FFF2-40B4-BE49-F238E27FC236}">
                <a16:creationId xmlns:a16="http://schemas.microsoft.com/office/drawing/2014/main" id="{33F21CCF-8CD4-4C7F-ADD6-5D134BAB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6579" r="2897" b="14278"/>
          <a:stretch/>
        </p:blipFill>
        <p:spPr bwMode="auto">
          <a:xfrm>
            <a:off x="180800" y="84137"/>
            <a:ext cx="8677341" cy="24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86574"/>
              </p:ext>
            </p:extLst>
          </p:nvPr>
        </p:nvGraphicFramePr>
        <p:xfrm>
          <a:off x="1957828" y="2571750"/>
          <a:ext cx="5663853" cy="2467749"/>
        </p:xfrm>
        <a:graphic>
          <a:graphicData uri="http://schemas.openxmlformats.org/drawingml/2006/table">
            <a:tbl>
              <a:tblPr firstRow="1" bandRow="1"/>
              <a:tblGrid>
                <a:gridCol w="1405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Above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70-89%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50-69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30-49 %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0-below 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2316021"/>
                  </a:ext>
                </a:extLst>
              </a:tr>
            </a:tbl>
          </a:graphicData>
        </a:graphic>
      </p:graphicFrame>
      <p:pic>
        <p:nvPicPr>
          <p:cNvPr id="15362" name="Picture 2" descr="Forms response chart. Question title: 19. What percentage of teachers use ICT tools such as LCD projector, Multimedia , etc while teaching. Number of responses: .">
            <a:extLst>
              <a:ext uri="{FF2B5EF4-FFF2-40B4-BE49-F238E27FC236}">
                <a16:creationId xmlns:a16="http://schemas.microsoft.com/office/drawing/2014/main" id="{D43095C1-3F90-4FC4-B07E-5FE196A89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6388" r="2621" b="14469"/>
          <a:stretch/>
        </p:blipFill>
        <p:spPr bwMode="auto">
          <a:xfrm>
            <a:off x="214411" y="104001"/>
            <a:ext cx="8715178" cy="23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30708"/>
              </p:ext>
            </p:extLst>
          </p:nvPr>
        </p:nvGraphicFramePr>
        <p:xfrm>
          <a:off x="1709784" y="2419136"/>
          <a:ext cx="5724431" cy="2633126"/>
        </p:xfrm>
        <a:graphic>
          <a:graphicData uri="http://schemas.openxmlformats.org/drawingml/2006/table">
            <a:tbl>
              <a:tblPr firstRow="1" bandRow="1"/>
              <a:tblGrid>
                <a:gridCol w="142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8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7995352"/>
                  </a:ext>
                </a:extLst>
              </a:tr>
            </a:tbl>
          </a:graphicData>
        </a:graphic>
      </p:graphicFrame>
      <p:pic>
        <p:nvPicPr>
          <p:cNvPr id="16386" name="Picture 2" descr="Forms response chart. Question title: 20. The overall quality of teaching-learning process in your institute is very good. Number of responses: .">
            <a:extLst>
              <a:ext uri="{FF2B5EF4-FFF2-40B4-BE49-F238E27FC236}">
                <a16:creationId xmlns:a16="http://schemas.microsoft.com/office/drawing/2014/main" id="{366CC489-2493-4087-9876-8D29CF95F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t="6580" r="2413" b="13792"/>
          <a:stretch/>
        </p:blipFill>
        <p:spPr bwMode="auto">
          <a:xfrm>
            <a:off x="88287" y="91238"/>
            <a:ext cx="8746709" cy="23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78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965E-1A4D-4DD6-95BB-B05DD78F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Forms response chart. Question title: 21. Give 3 observations/ suggestions to improve the overall teaching-learning experience of respective teachers.. Number of responses: 25 responses.">
            <a:extLst>
              <a:ext uri="{FF2B5EF4-FFF2-40B4-BE49-F238E27FC236}">
                <a16:creationId xmlns:a16="http://schemas.microsoft.com/office/drawing/2014/main" id="{C4867593-F9BD-4187-AF62-AEA44DFF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5" y="347131"/>
            <a:ext cx="8755589" cy="44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7" y="710414"/>
            <a:ext cx="8520600" cy="1071321"/>
          </a:xfrm>
        </p:spPr>
        <p:txBody>
          <a:bodyPr/>
          <a:lstStyle/>
          <a:p>
            <a:pPr marL="342900" indent="-342900"/>
            <a:r>
              <a:rPr lang="en-US" sz="1800" b="1" dirty="0"/>
              <a:t>21</a:t>
            </a:r>
            <a:r>
              <a:rPr lang="en-US" sz="2000" b="1" dirty="0"/>
              <a:t>. Give 3 observations/ suggestions to improve the overall teaching-learning experience of respective teachers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34959" y="1986797"/>
            <a:ext cx="75926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1. Provide study material i.e. ppt, videos, notes etc. for better understanding.</a:t>
            </a:r>
          </a:p>
          <a:p>
            <a:r>
              <a:rPr lang="en-US" sz="1600" dirty="0"/>
              <a:t>2. All teachers should keep good communication &amp; interaction with students to understand their problems and weakness.</a:t>
            </a:r>
          </a:p>
          <a:p>
            <a:r>
              <a:rPr lang="en-US" sz="1600" dirty="0"/>
              <a:t>3.Most of teachers have made use of ICT, presentations and videos in teaching.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8" y="424624"/>
            <a:ext cx="8520600" cy="363070"/>
          </a:xfrm>
        </p:spPr>
        <p:txBody>
          <a:bodyPr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OVERALL ANALYSIS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32548"/>
              </p:ext>
            </p:extLst>
          </p:nvPr>
        </p:nvGraphicFramePr>
        <p:xfrm>
          <a:off x="90488" y="1086488"/>
          <a:ext cx="8795090" cy="2970524"/>
        </p:xfrm>
        <a:graphic>
          <a:graphicData uri="http://schemas.openxmlformats.org/drawingml/2006/table">
            <a:tbl>
              <a:tblPr firstRow="1" bandRow="1"/>
              <a:tblGrid>
                <a:gridCol w="57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2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812">
                  <a:extLst>
                    <a:ext uri="{9D8B030D-6E8A-4147-A177-3AD203B41FA5}">
                      <a16:colId xmlns:a16="http://schemas.microsoft.com/office/drawing/2014/main" val="1403262272"/>
                    </a:ext>
                  </a:extLst>
                </a:gridCol>
              </a:tblGrid>
              <a:tr h="3625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Appreciation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Suggestions for improvement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Identify students’ strengths and encourage them &amp; provide right level of challenge.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Inform students about CO and PO.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6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IN" sz="1200" dirty="0"/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Good efforts in discussing assignments with students.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Encourage students to participate in extra curricular activities.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LcPeriod"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4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Good efforts in taking follow up of assigned tasks.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Make efforts to inculcate soft skills, life skills in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76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Identify students’ strengths &amp; provide right level of challenge.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Make use of student centric methods.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LcPeriod"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287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344565-C591-4880-842F-AC065F73B251}"/>
              </a:ext>
            </a:extLst>
          </p:cNvPr>
          <p:cNvSpPr txBox="1"/>
          <p:nvPr/>
        </p:nvSpPr>
        <p:spPr>
          <a:xfrm>
            <a:off x="252209" y="4865996"/>
            <a:ext cx="1768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AMC Coordinator</a:t>
            </a:r>
            <a:endParaRPr lang="en-IN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311C5-09EF-4E99-9AA6-FBEE5E222B55}"/>
              </a:ext>
            </a:extLst>
          </p:cNvPr>
          <p:cNvSpPr txBox="1"/>
          <p:nvPr/>
        </p:nvSpPr>
        <p:spPr>
          <a:xfrm>
            <a:off x="3375722" y="485060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HOD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328D6-B1B1-4336-876F-A41C9EC93D9C}"/>
              </a:ext>
            </a:extLst>
          </p:cNvPr>
          <p:cNvSpPr txBox="1"/>
          <p:nvPr/>
        </p:nvSpPr>
        <p:spPr>
          <a:xfrm>
            <a:off x="6763870" y="4850606"/>
            <a:ext cx="149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Principal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68796"/>
              </p:ext>
            </p:extLst>
          </p:nvPr>
        </p:nvGraphicFramePr>
        <p:xfrm>
          <a:off x="1847694" y="2327812"/>
          <a:ext cx="5730048" cy="2731550"/>
        </p:xfrm>
        <a:graphic>
          <a:graphicData uri="http://schemas.openxmlformats.org/drawingml/2006/table">
            <a:tbl>
              <a:tblPr firstRow="1" bandRow="1"/>
              <a:tblGrid>
                <a:gridCol w="1685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6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3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50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85 -100 %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70 - 84 %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– 69 %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 – 54 %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0- Below 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9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9700481"/>
                  </a:ext>
                </a:extLst>
              </a:tr>
            </a:tbl>
          </a:graphicData>
        </a:graphic>
      </p:graphicFrame>
      <p:sp>
        <p:nvSpPr>
          <p:cNvPr id="2" name="AutoShape 2" descr="Forms response chart. Question title: 1. How much of the syllabus was covered in the class:. Number of responses: ."/>
          <p:cNvSpPr>
            <a:spLocks noChangeAspect="1" noChangeArrowheads="1"/>
          </p:cNvSpPr>
          <p:nvPr/>
        </p:nvSpPr>
        <p:spPr bwMode="auto">
          <a:xfrm>
            <a:off x="2063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Forms response chart. Question title: 1. How much of the syllabus was covered in the class:. Number of responses: .">
            <a:extLst>
              <a:ext uri="{FF2B5EF4-FFF2-40B4-BE49-F238E27FC236}">
                <a16:creationId xmlns:a16="http://schemas.microsoft.com/office/drawing/2014/main" id="{18F76562-CA3A-4730-A29A-2AED8C299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6954" b="13324"/>
          <a:stretch/>
        </p:blipFill>
        <p:spPr bwMode="auto">
          <a:xfrm>
            <a:off x="717550" y="84138"/>
            <a:ext cx="7283669" cy="20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394855"/>
              </p:ext>
            </p:extLst>
          </p:nvPr>
        </p:nvGraphicFramePr>
        <p:xfrm>
          <a:off x="1822035" y="2483210"/>
          <a:ext cx="5499930" cy="2571671"/>
        </p:xfrm>
        <a:graphic>
          <a:graphicData uri="http://schemas.openxmlformats.org/drawingml/2006/table">
            <a:tbl>
              <a:tblPr firstRow="1" bandRow="1"/>
              <a:tblGrid>
                <a:gridCol w="1153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0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Thoroughly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33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poorly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1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Indifferently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Wont Teach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132388"/>
                  </a:ext>
                </a:extLst>
              </a:tr>
            </a:tbl>
          </a:graphicData>
        </a:graphic>
      </p:graphicFrame>
      <p:pic>
        <p:nvPicPr>
          <p:cNvPr id="1026" name="Picture 2" descr="Forms response chart. Question title: 2. How well did the teachers prepare for the classes?. Number of responses: .">
            <a:extLst>
              <a:ext uri="{FF2B5EF4-FFF2-40B4-BE49-F238E27FC236}">
                <a16:creationId xmlns:a16="http://schemas.microsoft.com/office/drawing/2014/main" id="{5A0E28C3-8F0C-487D-9146-D51446FB8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5625" b="11074"/>
          <a:stretch/>
        </p:blipFill>
        <p:spPr bwMode="auto">
          <a:xfrm>
            <a:off x="529189" y="88619"/>
            <a:ext cx="8146679" cy="22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21137"/>
              </p:ext>
            </p:extLst>
          </p:nvPr>
        </p:nvGraphicFramePr>
        <p:xfrm>
          <a:off x="1327435" y="2449330"/>
          <a:ext cx="5901906" cy="2637414"/>
        </p:xfrm>
        <a:graphic>
          <a:graphicData uri="http://schemas.openxmlformats.org/drawingml/2006/table">
            <a:tbl>
              <a:tblPr firstRow="1" bandRow="1"/>
              <a:tblGrid>
                <a:gridCol w="1788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5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5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10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2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Always Effective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Sometime effective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Just Satisfactory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Generally Ineffective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Very Poor Communication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639417"/>
                  </a:ext>
                </a:extLst>
              </a:tr>
            </a:tbl>
          </a:graphicData>
        </a:graphic>
      </p:graphicFrame>
      <p:pic>
        <p:nvPicPr>
          <p:cNvPr id="3074" name="Picture 2" descr="Forms response chart. Question title: 3. How well were the teachers able to communicate. Number of responses: .">
            <a:extLst>
              <a:ext uri="{FF2B5EF4-FFF2-40B4-BE49-F238E27FC236}">
                <a16:creationId xmlns:a16="http://schemas.microsoft.com/office/drawing/2014/main" id="{69E0F978-42D7-473E-AE99-72FF959B6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6138" b="14042"/>
          <a:stretch/>
        </p:blipFill>
        <p:spPr bwMode="auto">
          <a:xfrm>
            <a:off x="476096" y="56756"/>
            <a:ext cx="8386677" cy="22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25389"/>
              </p:ext>
            </p:extLst>
          </p:nvPr>
        </p:nvGraphicFramePr>
        <p:xfrm>
          <a:off x="1603269" y="2654618"/>
          <a:ext cx="5580783" cy="2384092"/>
        </p:xfrm>
        <a:graphic>
          <a:graphicData uri="http://schemas.openxmlformats.org/drawingml/2006/table">
            <a:tbl>
              <a:tblPr firstRow="1" bandRow="1"/>
              <a:tblGrid>
                <a:gridCol w="113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4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1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Very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1665176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E674E9-4AE0-48B6-B27D-8C318A678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6680" r="1592" b="13893"/>
          <a:stretch/>
        </p:blipFill>
        <p:spPr bwMode="auto">
          <a:xfrm>
            <a:off x="155642" y="104790"/>
            <a:ext cx="8657617" cy="23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09644"/>
              </p:ext>
            </p:extLst>
          </p:nvPr>
        </p:nvGraphicFramePr>
        <p:xfrm>
          <a:off x="1804533" y="2787343"/>
          <a:ext cx="5775529" cy="2212634"/>
        </p:xfrm>
        <a:graphic>
          <a:graphicData uri="http://schemas.openxmlformats.org/drawingml/2006/table">
            <a:tbl>
              <a:tblPr firstRow="1" bandRow="1"/>
              <a:tblGrid>
                <a:gridCol w="128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8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3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41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6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Always 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2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Usually 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Sometimes fair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2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Unfair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1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Forms response chart. Question title: 5. Fairness of the internal evaluation process by the teachers. Number of responses: .">
            <a:extLst>
              <a:ext uri="{FF2B5EF4-FFF2-40B4-BE49-F238E27FC236}">
                <a16:creationId xmlns:a16="http://schemas.microsoft.com/office/drawing/2014/main" id="{4D435B37-F35A-4A1B-929A-150200535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7342" r="2570" b="13963"/>
          <a:stretch/>
        </p:blipFill>
        <p:spPr bwMode="auto">
          <a:xfrm>
            <a:off x="182369" y="219833"/>
            <a:ext cx="8779261" cy="22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85508"/>
              </p:ext>
            </p:extLst>
          </p:nvPr>
        </p:nvGraphicFramePr>
        <p:xfrm>
          <a:off x="1686332" y="2666029"/>
          <a:ext cx="5553558" cy="2384092"/>
        </p:xfrm>
        <a:graphic>
          <a:graphicData uri="http://schemas.openxmlformats.org/drawingml/2006/table">
            <a:tbl>
              <a:tblPr firstRow="1" bandRow="1"/>
              <a:tblGrid>
                <a:gridCol w="129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4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707143"/>
                  </a:ext>
                </a:extLst>
              </a:tr>
            </a:tbl>
          </a:graphicData>
        </a:graphic>
      </p:graphicFrame>
      <p:pic>
        <p:nvPicPr>
          <p:cNvPr id="2052" name="Picture 4" descr="Forms response chart. Question title: 6. Was your performance in assignments/extra practice test discussed with you?. Number of responses: .">
            <a:extLst>
              <a:ext uri="{FF2B5EF4-FFF2-40B4-BE49-F238E27FC236}">
                <a16:creationId xmlns:a16="http://schemas.microsoft.com/office/drawing/2014/main" id="{6BC5207B-E7A8-4A20-B334-BFAE26172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6579" r="2621" b="14469"/>
          <a:stretch/>
        </p:blipFill>
        <p:spPr bwMode="auto">
          <a:xfrm>
            <a:off x="340534" y="93379"/>
            <a:ext cx="8116089" cy="23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10276"/>
              </p:ext>
            </p:extLst>
          </p:nvPr>
        </p:nvGraphicFramePr>
        <p:xfrm>
          <a:off x="1545021" y="2642302"/>
          <a:ext cx="5770747" cy="2419273"/>
        </p:xfrm>
        <a:graphic>
          <a:graphicData uri="http://schemas.openxmlformats.org/drawingml/2006/table">
            <a:tbl>
              <a:tblPr firstRow="1" bandRow="1"/>
              <a:tblGrid>
                <a:gridCol w="12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9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69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389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LAB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Regularly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1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83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Sometimes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15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Never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9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7459359"/>
                  </a:ext>
                </a:extLst>
              </a:tr>
            </a:tbl>
          </a:graphicData>
        </a:graphic>
      </p:graphicFrame>
      <p:pic>
        <p:nvPicPr>
          <p:cNvPr id="3074" name="Picture 2" descr="Forms response chart. Question title: 7. The faculty takes active interest in promoting internship, student exchange, field visit opportunities for students. *. Number of responses: .">
            <a:extLst>
              <a:ext uri="{FF2B5EF4-FFF2-40B4-BE49-F238E27FC236}">
                <a16:creationId xmlns:a16="http://schemas.microsoft.com/office/drawing/2014/main" id="{86C94419-CD25-4194-BF03-B5FFEBF53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4291" r="4827" b="14278"/>
          <a:stretch/>
        </p:blipFill>
        <p:spPr bwMode="auto">
          <a:xfrm>
            <a:off x="268013" y="97181"/>
            <a:ext cx="8494462" cy="23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1531</Words>
  <Application>Microsoft Office PowerPoint</Application>
  <PresentationFormat>On-screen Show (16:9)</PresentationFormat>
  <Paragraphs>1184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Lato</vt:lpstr>
      <vt:lpstr>Raleway</vt:lpstr>
      <vt:lpstr>Simple Light</vt:lpstr>
      <vt:lpstr>1_Simple Light</vt:lpstr>
      <vt:lpstr>Arvind Gavali College of Engineering, Satara  Department of Electronics &amp; Telecommunication Engineering  Second Year Feedback</vt:lpstr>
      <vt:lpstr>FACULTY – SUBJECT DISTRIBUTION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21. Give 3 observations/ suggestions to improve the overall teaching-learning experience of respective teachers </vt:lpstr>
      <vt:lpstr>OVERALL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Daya Jagtap</dc:creator>
  <cp:lastModifiedBy>k k</cp:lastModifiedBy>
  <cp:revision>178</cp:revision>
  <dcterms:modified xsi:type="dcterms:W3CDTF">2022-03-02T09:52:49Z</dcterms:modified>
</cp:coreProperties>
</file>