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280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25532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69;gcb9a0b074_1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3795" name="Google Shape;70;gcb9a0b074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6af27bd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46af27bd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46af27bd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46af27bd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46af27bd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46af27bd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46af27bd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46af27bd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46af27bd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46af27bd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46af27bd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46af27bd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46af27bd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46af27bd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46af27bd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46af27bd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46af27bd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46af27bd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46af27bd4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46af27bd4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46af27bd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46af27bd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46af27bd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46af27bd4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46af27bd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46af27bd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46af27b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46af27bd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46af27bd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46af27bd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46af27bd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46af27bd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46af27bd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46af27bd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46af27bd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46af27bd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46af27bd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46af27bd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46af27bd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46af27bd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46af27bd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46af27bd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0;p2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11;p2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12;p2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5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956D75-2A70-4E78-811F-AC371E0E7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29;p5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0;p5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31;p5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" name="Google Shape;35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4339-6466-4C67-9CC9-40384E18C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3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59E5-01D7-4DC6-A06A-E23A5AFD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40;p7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43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2EBB-F1A0-4D73-B613-051654139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3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kern="1200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cxnSp>
        <p:nvCxnSpPr>
          <p:cNvPr id="6" name="Google Shape;50;p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54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99D79-A203-4167-AEDD-0257ABE13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6;p10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57;p10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" name="Google Shape;59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7319-814F-444B-AB0C-A7F7787B7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2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61;p11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62;p11"/>
          <p:cNvCxnSpPr>
            <a:cxnSpLocks noChangeShapeType="1"/>
          </p:cNvCxnSpPr>
          <p:nvPr/>
        </p:nvCxnSpPr>
        <p:spPr bwMode="auto">
          <a:xfrm>
            <a:off x="425450" y="415925"/>
            <a:ext cx="8296275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65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4B56-89DE-4CE8-B2B4-126CEF08C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BB88-91D2-4ADA-B7DF-11CBC410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2400300" y="576263"/>
            <a:ext cx="63214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2409825" y="1595438"/>
            <a:ext cx="63214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97888" y="4689475"/>
            <a:ext cx="5492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latin typeface="Lato" charset="0"/>
                <a:sym typeface="Lato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983EA-49EB-470E-8D05-CCA2ADEBC138}" type="slidenum">
              <a:rPr lang="en-US" kern="1200"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972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72;p13"/>
          <p:cNvSpPr txBox="1">
            <a:spLocks noGrp="1"/>
          </p:cNvSpPr>
          <p:nvPr>
            <p:ph type="ctrTitle"/>
          </p:nvPr>
        </p:nvSpPr>
        <p:spPr>
          <a:xfrm>
            <a:off x="2349500" y="465138"/>
            <a:ext cx="6330950" cy="15843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aleway" charset="0"/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Arvind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Gavali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College of Engineering, </a:t>
            </a: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Satara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Department of Electrical Engineering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sz="19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/>
            </a:r>
            <a:br>
              <a:rPr lang="en-US" sz="19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Second Year Feedback</a:t>
            </a:r>
          </a:p>
        </p:txBody>
      </p:sp>
      <p:sp>
        <p:nvSpPr>
          <p:cNvPr id="8195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414588" y="3417888"/>
            <a:ext cx="6330950" cy="1241425"/>
          </a:xfrm>
        </p:spPr>
        <p:txBody>
          <a:bodyPr/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Month :</a:t>
            </a:r>
            <a:r>
              <a:rPr lang="en-US" sz="2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April 2020 – 1</a:t>
            </a:r>
            <a:r>
              <a:rPr lang="en-US" sz="2000" b="1" baseline="30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Week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Total Responses : 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21</a:t>
            </a:r>
            <a:endParaRPr lang="en-US" sz="2000" b="1" dirty="0" smtClean="0">
              <a:solidFill>
                <a:schemeClr val="bg1"/>
              </a:solidFill>
              <a:latin typeface="Lato" charset="0"/>
              <a:sym typeface="Lato" charset="0"/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Total Class Strength </a:t>
            </a:r>
            <a:r>
              <a:rPr lang="en-US" sz="2000" b="1" smtClean="0">
                <a:solidFill>
                  <a:schemeClr val="bg1"/>
                </a:solidFill>
                <a:latin typeface="Lato" charset="0"/>
                <a:sym typeface="Lato" charset="0"/>
              </a:rPr>
              <a:t>:</a:t>
            </a:r>
            <a:r>
              <a:rPr lang="en-US" sz="2000" smtClean="0">
                <a:solidFill>
                  <a:schemeClr val="bg1"/>
                </a:solidFill>
                <a:latin typeface="Lato" charset="0"/>
                <a:sym typeface="Lato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Lato" charset="0"/>
                <a:sym typeface="Lato" charset="0"/>
              </a:rPr>
              <a:t>6</a:t>
            </a:r>
            <a:r>
              <a:rPr lang="en-US" sz="2000" b="1" smtClean="0">
                <a:solidFill>
                  <a:schemeClr val="bg1"/>
                </a:solidFill>
                <a:latin typeface="Lato" charset="0"/>
                <a:sym typeface="Lato" charset="0"/>
              </a:rPr>
              <a:t>1</a:t>
            </a:r>
            <a:endParaRPr lang="en-US" sz="2000" b="1" dirty="0" smtClean="0">
              <a:solidFill>
                <a:schemeClr val="bg1"/>
              </a:solidFill>
              <a:latin typeface="Lato" charset="0"/>
              <a:sym typeface="Lato" charset="0"/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Feedback Percentage</a:t>
            </a:r>
            <a:r>
              <a:rPr lang="en-US" sz="2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: 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34.42%</a:t>
            </a:r>
          </a:p>
        </p:txBody>
      </p:sp>
    </p:spTree>
    <p:extLst>
      <p:ext uri="{BB962C8B-B14F-4D97-AF65-F5344CB8AC3E}">
        <p14:creationId xmlns:p14="http://schemas.microsoft.com/office/powerpoint/2010/main" val="26626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 descr="Forms response chart. Question title: 8. The teaching and mentoring process in your institution facilitates you in cognitive, social and emotional growth. 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773391" cy="21232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37643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Significantly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31.97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Well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46.93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Marginally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5.44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 descr="Forms response chart. Question title: 9. The institute provides multiple opportunities to learn and grow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7136" cy="21024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08939"/>
              </p:ext>
            </p:extLst>
          </p:nvPr>
        </p:nvGraphicFramePr>
        <p:xfrm>
          <a:off x="319303" y="2389910"/>
          <a:ext cx="8491537" cy="2559376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46.25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30.61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14.96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 descr="Forms response chart. Question title: 10. Teachers inform you about your expected competencies, course outcomes, and program outcom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59091" cy="20089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18112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43.53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23.81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17.68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5.44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6.80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 descr="Forms response chart. Question title: 11. Your mentor does a necessary follow-up with as assigned task to you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1"/>
            <a:ext cx="8711045" cy="19985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92460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45.57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34.01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12.24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 descr="Forms response chart. Question title: 12. The teacher illustrates the concepts through examples and application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2218" cy="21751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29171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44.89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36.73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 descr="Forms response chart. Question title: 13. The teacher identifies your strengths and encourage you with providing right level of challeng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6518" cy="19985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710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Fully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36.73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Reasonably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40.81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Partially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Slightly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5.44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Unable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 descr="Forms response chart. Question title: 14. Teachers are able to identify your weaknesses and help you to overcome them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3391" cy="21439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89097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40.13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31.29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10.88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 descr="Forms response chart. Question title: 15. The institution makes effort to engage students in the monitoring, review and continuous quality improvement of the teaching learning proces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700655" cy="25076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64451"/>
              </p:ext>
            </p:extLst>
          </p:nvPr>
        </p:nvGraphicFramePr>
        <p:xfrm>
          <a:off x="361517" y="2493820"/>
          <a:ext cx="8491537" cy="255922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40.13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38.77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11.56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 descr="Forms response chart. Question title: 16. The institute/ teachers use student-centric methods, such as experiential learning, participative learning and problem-solving methodologies for enhancing learning experienc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742218" cy="213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28379"/>
              </p:ext>
            </p:extLst>
          </p:nvPr>
        </p:nvGraphicFramePr>
        <p:xfrm>
          <a:off x="403081" y="2358738"/>
          <a:ext cx="8491537" cy="2431090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To a great extent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40.13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38.77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What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11.56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Little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 descr="Forms response chart. Question title: 17. Teachers encourage you to participate in extracurricular activitie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6909" cy="19881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48109"/>
              </p:ext>
            </p:extLst>
          </p:nvPr>
        </p:nvGraphicFramePr>
        <p:xfrm>
          <a:off x="403081" y="2358738"/>
          <a:ext cx="8491537" cy="2559372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36.73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37.41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12.92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8.84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72;p13"/>
          <p:cNvSpPr txBox="1">
            <a:spLocks/>
          </p:cNvSpPr>
          <p:nvPr/>
        </p:nvSpPr>
        <p:spPr bwMode="auto">
          <a:xfrm>
            <a:off x="0" y="230188"/>
            <a:ext cx="9144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en-US" sz="2400" b="1"/>
              <a:t>FACULTY – SUBJECT DISTRIBUTION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05716"/>
              </p:ext>
            </p:extLst>
          </p:nvPr>
        </p:nvGraphicFramePr>
        <p:xfrm>
          <a:off x="430213" y="869950"/>
          <a:ext cx="8339138" cy="4060018"/>
        </p:xfrm>
        <a:graphic>
          <a:graphicData uri="http://schemas.openxmlformats.org/drawingml/2006/table">
            <a:tbl>
              <a:tblPr firstRow="1" bandRow="1"/>
              <a:tblGrid>
                <a:gridCol w="435266"/>
                <a:gridCol w="3144946"/>
                <a:gridCol w="925347"/>
                <a:gridCol w="2588767"/>
                <a:gridCol w="1244812"/>
              </a:tblGrid>
              <a:tr h="6471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Sr. No.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Abbrev.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Name of Faculty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Abbrev.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</a:tr>
              <a:tr h="341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01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Electrical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Machines-I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EM-I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B. M.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Nayak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02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Power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System-I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Ms. V.V.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Gaikwad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3844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03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Electrical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Installation and Estimation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Somesha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Naik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SR.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04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Numerical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Methods and Programming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B.G.Nelogal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427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05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Solid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State Devices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Mrs.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Priyanka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Kumbhar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6442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06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Introduction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to Non-Conventional Energy Sources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INCES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Kenjale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Nandkumar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V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6800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07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Product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Design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Devendrappa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P.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L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1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 descr="Forms response chart. Question title: 18. Efforts are made by teachers to inculcate soft skills, life skills and employability skills to make you ready for the world of work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38309" cy="21128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57761"/>
              </p:ext>
            </p:extLst>
          </p:nvPr>
        </p:nvGraphicFramePr>
        <p:xfrm>
          <a:off x="403081" y="2358738"/>
          <a:ext cx="8491537" cy="2431090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To a great extent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28.57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46.93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What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10.20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Little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 descr="Forms response chart. Question title: 19. What percentage of teachers use ICT tools such as LCD projector, Multimedia , etc while teaching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690264" cy="22271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59120"/>
              </p:ext>
            </p:extLst>
          </p:nvPr>
        </p:nvGraphicFramePr>
        <p:xfrm>
          <a:off x="403081" y="2358738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Above 90%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35.37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70-89%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27.89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50-69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10.88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30-49 %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10.20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0-below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14.96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4" descr="Forms response chart. Question title: 20. The overall quality of teaching-learning process in your institute is very good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7" y="152401"/>
            <a:ext cx="8634846" cy="21232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30804"/>
              </p:ext>
            </p:extLst>
          </p:nvPr>
        </p:nvGraphicFramePr>
        <p:xfrm>
          <a:off x="403081" y="2358738"/>
          <a:ext cx="8491537" cy="2559372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39.45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047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dirty="0"/>
              <a:t>21. Give 3 observations/ suggestions to improve the overall teaching-learning experience of respective teachers.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661988"/>
            <a:ext cx="85344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Practical knowledge is most important more focus on </a:t>
            </a:r>
            <a:r>
              <a:rPr lang="en-US" dirty="0" err="1" smtClean="0"/>
              <a:t>practicals</a:t>
            </a:r>
            <a:endParaRPr lang="en-US" dirty="0" smtClean="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Overall system was good but not satisfying because some faculties are delaying and they was not preparing for their task.</a:t>
            </a:r>
            <a:endParaRPr lang="en-US" dirty="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No suggestions.</a:t>
            </a:r>
            <a:endParaRPr lang="en-US" dirty="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Use </a:t>
            </a:r>
            <a:r>
              <a:rPr lang="en-US" dirty="0" err="1" smtClean="0"/>
              <a:t>marathi</a:t>
            </a:r>
            <a:r>
              <a:rPr lang="en-US" dirty="0" smtClean="0"/>
              <a:t> language for teaching.</a:t>
            </a:r>
            <a:endParaRPr lang="en-US" dirty="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Teachers are not well enough to teach us in proper way</a:t>
            </a:r>
            <a:endParaRPr lang="en-US" dirty="0"/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 noGrp="1"/>
          </p:cNvSpPr>
          <p:nvPr>
            <p:ph type="title"/>
          </p:nvPr>
        </p:nvSpPr>
        <p:spPr>
          <a:xfrm>
            <a:off x="251259" y="0"/>
            <a:ext cx="8477105" cy="498764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cs typeface="Arial" charset="0"/>
              </a:rPr>
              <a:t>OVERALL ANALYSIS</a:t>
            </a:r>
            <a:endParaRPr lang="en-IN" sz="28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78803"/>
              </p:ext>
            </p:extLst>
          </p:nvPr>
        </p:nvGraphicFramePr>
        <p:xfrm>
          <a:off x="256020" y="544225"/>
          <a:ext cx="8450263" cy="4740202"/>
        </p:xfrm>
        <a:graphic>
          <a:graphicData uri="http://schemas.openxmlformats.org/drawingml/2006/table">
            <a:tbl>
              <a:tblPr firstRow="1" bandRow="1"/>
              <a:tblGrid>
                <a:gridCol w="831174"/>
                <a:gridCol w="981247"/>
                <a:gridCol w="4026744"/>
                <a:gridCol w="2611098"/>
              </a:tblGrid>
              <a:tr h="5741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Sub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Appreciation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Suggestions for improvement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</a:tr>
              <a:tr h="518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 Communication,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Internal Evaluation, Student centric, Quality teaching and learning, Use of ICT 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4131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Coverage, Well Prepared, Communication, Promoting internship, Student Centric, Promoting Extra Curricular Activities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Usage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of ICT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51810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CO-PO discussion, Multiple opportunities to grow, Timely Assignments providing,</a:t>
                      </a:r>
                      <a:endParaRPr lang="en-US" sz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Need to Increase ICT tools, Internal Evaluation,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7314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Promoting students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to Internship Timely providing Assignments, Usage of ICT, Internal Evaluation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Student Centric Process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4131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PDE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Student centric, Use of ICT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5832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INCES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Promoting students to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internship, Internal evaluation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 Use of ICT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5832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Student centric, Promoting students Extra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curricular activities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 Use of ICT, Internal Evaluation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52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 descr="Forms response chart. Question title: 1. How much of the syllabus was covered in the class: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1"/>
            <a:ext cx="8700655" cy="22271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49010"/>
              </p:ext>
            </p:extLst>
          </p:nvPr>
        </p:nvGraphicFramePr>
        <p:xfrm>
          <a:off x="256957" y="2379519"/>
          <a:ext cx="8491537" cy="2110496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85 -100 %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70 - 84 %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55.10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55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– 69 %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30.61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30 – 54 %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0- Below 30 %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3.40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descr="Forms response chart. Question title: 2. How well did the teachers prepare for the classes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846127" cy="22998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48369"/>
              </p:ext>
            </p:extLst>
          </p:nvPr>
        </p:nvGraphicFramePr>
        <p:xfrm>
          <a:off x="329693" y="2452256"/>
          <a:ext cx="8491537" cy="211042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Thoroughly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24.49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Satisfaction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56.46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Poorly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13.60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Indifferently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Wont Teach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 descr="Forms response chart. Question title: 3. How well were the teachers able to communicate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72" y="152399"/>
            <a:ext cx="8690264" cy="16971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87246"/>
              </p:ext>
            </p:extLst>
          </p:nvPr>
        </p:nvGraphicFramePr>
        <p:xfrm>
          <a:off x="397235" y="1849582"/>
          <a:ext cx="8491537" cy="3019690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Always Effective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 effective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40.81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Just Satisfactory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13.61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Generally Ineffective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8.84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Poor Communication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descr="Forms response chart. Question title: 4. The teachers's approach to teaching can best be described a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700655" cy="22271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88848"/>
              </p:ext>
            </p:extLst>
          </p:nvPr>
        </p:nvGraphicFramePr>
        <p:xfrm>
          <a:off x="361517" y="2514601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Excellent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16.32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Good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37.41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30.61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Fair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8.84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Poor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5.44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 descr="Forms response chart. Question title: 5. Fairness of the internal evaluation process by the teacher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2"/>
            <a:ext cx="8690264" cy="21959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55588"/>
              </p:ext>
            </p:extLst>
          </p:nvPr>
        </p:nvGraphicFramePr>
        <p:xfrm>
          <a:off x="361517" y="2514601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37.42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32.65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15.64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8.84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14.28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 descr="Forms response chart. Question title: 6. Was your performance in assignments/extra practice test discussed with you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5345" cy="21024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08304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41.49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38.77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11.56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5.44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 descr="Forms response chart. Question title: 7. The faculty takes active interest in promoting internship, student exchange, field visit opportunities for students. *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48700" cy="2040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09708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VVG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DPL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PS-I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EIE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NMP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NVK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42.85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31.97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14.96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3.40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1652</Words>
  <Application>Microsoft Office PowerPoint</Application>
  <PresentationFormat>On-screen Show (16:9)</PresentationFormat>
  <Paragraphs>1324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Simple Light</vt:lpstr>
      <vt:lpstr>Swiss</vt:lpstr>
      <vt:lpstr>Arvind Gavali College of Engineering, Satara  Department of Electrical Engineering  Second Year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 Department of Electrical Engineering  Second Year Feedback</dc:title>
  <cp:lastModifiedBy>sony</cp:lastModifiedBy>
  <cp:revision>53</cp:revision>
  <dcterms:modified xsi:type="dcterms:W3CDTF">2020-05-07T08:55:42Z</dcterms:modified>
</cp:coreProperties>
</file>