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276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0" r:id="rId17"/>
    <p:sldId id="281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475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69;gcb9a0b074_1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3795" name="Google Shape;70;gcb9a0b074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2ce03f58a_9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2ce03f58a_9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2ce03f58a_9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2ce03f58a_9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2ce03f58a_9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2ce03f58a_9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2ce03f58a_9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2ce03f58a_9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2ce03f58a_9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2ce03f58a_9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2ce03f58a_9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2ce03f58a_9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2ce03f58a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2ce03f58a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2ce03f58a_1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2ce03f58a_1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2ce03f58a_1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2ce03f58a_1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2ce03f58a_1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2ce03f58a_1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2ce03f58a_1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2ce03f58a_1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2ce03f58a_1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2ce03f58a_1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46af27b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46af27bd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2ce03f58a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2ce03f58a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2ce03f58a_1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2ce03f58a_1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2ce03f58a_1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2ce03f58a_1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2ce03f58a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2ce03f58a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2ce03f58a_1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2ce03f58a_1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2ce03f58a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2ce03f58a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2ce03f58a_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2ce03f58a_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0;p2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11;p2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12;p2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5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956D75-2A70-4E78-811F-AC371E0E7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6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29;p5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0;p5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31;p5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" name="Google Shape;35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4339-6466-4C67-9CC9-40384E18C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9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59E5-01D7-4DC6-A06A-E23A5AFD3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4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40;p7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43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2EBB-F1A0-4D73-B613-051654139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5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kern="1200" dirty="0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cxnSp>
        <p:nvCxnSpPr>
          <p:cNvPr id="6" name="Google Shape;50;p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54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99D79-A203-4167-AEDD-0257ABE13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6;p10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57;p10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" name="Google Shape;59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7319-814F-444B-AB0C-A7F7787B7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6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61;p11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62;p11"/>
          <p:cNvCxnSpPr>
            <a:cxnSpLocks noChangeShapeType="1"/>
          </p:cNvCxnSpPr>
          <p:nvPr/>
        </p:nvCxnSpPr>
        <p:spPr bwMode="auto">
          <a:xfrm>
            <a:off x="425450" y="415925"/>
            <a:ext cx="8296275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65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4B56-89DE-4CE8-B2B4-126CEF08C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54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BB88-91D2-4ADA-B7DF-11CBC4108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0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2400300" y="576263"/>
            <a:ext cx="63214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2409825" y="1595438"/>
            <a:ext cx="63214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97888" y="4689475"/>
            <a:ext cx="5492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latin typeface="Lato" charset="0"/>
                <a:sym typeface="Lato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983EA-49EB-470E-8D05-CCA2ADEBC138}" type="slidenum">
              <a:rPr lang="en-US" kern="1200"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97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72;p13"/>
          <p:cNvSpPr txBox="1">
            <a:spLocks noGrp="1"/>
          </p:cNvSpPr>
          <p:nvPr>
            <p:ph type="ctrTitle"/>
          </p:nvPr>
        </p:nvSpPr>
        <p:spPr>
          <a:xfrm>
            <a:off x="2349500" y="465138"/>
            <a:ext cx="6330950" cy="15843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aleway" charset="0"/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Arvind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Gavali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College of Engineering, </a:t>
            </a: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Satara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Department of Electrical Engineering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sz="19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/>
            </a:r>
            <a:br>
              <a:rPr lang="en-US" sz="19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Third Year Feedback</a:t>
            </a:r>
          </a:p>
        </p:txBody>
      </p:sp>
      <p:sp>
        <p:nvSpPr>
          <p:cNvPr id="8195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414588" y="3417888"/>
            <a:ext cx="6330950" cy="1241425"/>
          </a:xfrm>
        </p:spPr>
        <p:txBody>
          <a:bodyPr/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Month :</a:t>
            </a:r>
            <a:r>
              <a:rPr lang="en-US" sz="2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September 2020 – 1</a:t>
            </a:r>
            <a:r>
              <a:rPr lang="en-US" sz="2000" b="1" baseline="30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Week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Total Responses : 31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Total Class Strength :</a:t>
            </a:r>
            <a:r>
              <a:rPr lang="en-US" sz="2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61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Feedback Percentage</a:t>
            </a:r>
            <a:r>
              <a:rPr lang="en-US" sz="2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: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50.82%</a:t>
            </a:r>
          </a:p>
        </p:txBody>
      </p:sp>
    </p:spTree>
    <p:extLst>
      <p:ext uri="{BB962C8B-B14F-4D97-AF65-F5344CB8AC3E}">
        <p14:creationId xmlns:p14="http://schemas.microsoft.com/office/powerpoint/2010/main" val="16225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6;p20" descr="Forms response chart. Question title: 8. The teaching and mentoring process in your institution facilitates you in cognitive, social and emotional growth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18864" cy="19881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0686"/>
              </p:ext>
            </p:extLst>
          </p:nvPr>
        </p:nvGraphicFramePr>
        <p:xfrm>
          <a:off x="775468" y="2171701"/>
          <a:ext cx="7548036" cy="2798872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085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Significantly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29.57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Well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18.28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Marginally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1" descr="Forms response chart. Question title: 9. The institute provides multiple opportunities to learn and grow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991600" cy="1988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63856"/>
              </p:ext>
            </p:extLst>
          </p:nvPr>
        </p:nvGraphicFramePr>
        <p:xfrm>
          <a:off x="651812" y="2171701"/>
          <a:ext cx="7548036" cy="287049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25.80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47.85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23.12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 descr="Forms response chart. Question title: 10. Teachers inform you about your expected competencies, course outcomes, and program outcom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27" y="152400"/>
            <a:ext cx="8721437" cy="21855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85159"/>
              </p:ext>
            </p:extLst>
          </p:nvPr>
        </p:nvGraphicFramePr>
        <p:xfrm>
          <a:off x="662202" y="2452255"/>
          <a:ext cx="7548036" cy="2614010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33.33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3.23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3" descr="Forms response chart. Question title: 11. Your mentor does a necessary follow-up with as assigned task to you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77300" cy="21128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91562"/>
              </p:ext>
            </p:extLst>
          </p:nvPr>
        </p:nvGraphicFramePr>
        <p:xfrm>
          <a:off x="806641" y="2389910"/>
          <a:ext cx="7548036" cy="2614010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42.47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3.22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 descr="Forms response chart. Question title: 12. The teacher illustrates the concepts through examples and application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08473" cy="21959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10048"/>
              </p:ext>
            </p:extLst>
          </p:nvPr>
        </p:nvGraphicFramePr>
        <p:xfrm>
          <a:off x="1046667" y="2431473"/>
          <a:ext cx="7548036" cy="2614010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46.23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36.02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14.51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3.22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 descr="Forms response chart. Question title: 13. The teacher identifies your strengths and encourage you with providing right level of challeng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887691" cy="20089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41900"/>
              </p:ext>
            </p:extLst>
          </p:nvPr>
        </p:nvGraphicFramePr>
        <p:xfrm>
          <a:off x="672594" y="2400301"/>
          <a:ext cx="7548036" cy="2614010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Fully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Reasonably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Partially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18.28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Slightly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Unable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6.45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59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 descr="Forms response chart. Question title: 14. Teachers are able to identify your weaknesses and help you to overcome them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5736" cy="207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96719"/>
              </p:ext>
            </p:extLst>
          </p:nvPr>
        </p:nvGraphicFramePr>
        <p:xfrm>
          <a:off x="806641" y="2327565"/>
          <a:ext cx="7548036" cy="2614010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29.03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41.94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16.13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27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 descr="Forms response chart. Question title: 15. The institution makes effort to engage students in the monitoring, review and continuous quality improvement of the teaching learning proces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6127" cy="19985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10328"/>
              </p:ext>
            </p:extLst>
          </p:nvPr>
        </p:nvGraphicFramePr>
        <p:xfrm>
          <a:off x="581891" y="2275609"/>
          <a:ext cx="7867990" cy="2762377"/>
        </p:xfrm>
        <a:graphic>
          <a:graphicData uri="http://schemas.openxmlformats.org/drawingml/2006/table">
            <a:tbl>
              <a:tblPr firstRow="1" bandRow="1"/>
              <a:tblGrid>
                <a:gridCol w="1486551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Faculty30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42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30.65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47.31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22.04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 descr="Forms response chart. Question title: 16. The institute/ teachers use student-centric methods, such as experiential learning, participative learning and problem-solving methodologies for enhancing learning experienc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866909" cy="21543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03057"/>
              </p:ext>
            </p:extLst>
          </p:nvPr>
        </p:nvGraphicFramePr>
        <p:xfrm>
          <a:off x="901845" y="2275609"/>
          <a:ext cx="7548036" cy="2762377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42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To a great extent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46.77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What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Little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6.45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96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3.22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 descr="Forms response chart. Question title: 17. Teachers encourage you to participate in extracurricular activitie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3391" cy="19361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712278"/>
              </p:ext>
            </p:extLst>
          </p:nvPr>
        </p:nvGraphicFramePr>
        <p:xfrm>
          <a:off x="714808" y="2096361"/>
          <a:ext cx="7548036" cy="2870494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37.63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34.40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23.11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3.76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72;p13"/>
          <p:cNvSpPr txBox="1">
            <a:spLocks/>
          </p:cNvSpPr>
          <p:nvPr/>
        </p:nvSpPr>
        <p:spPr bwMode="auto">
          <a:xfrm>
            <a:off x="0" y="230188"/>
            <a:ext cx="9144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sz="2400" b="1"/>
              <a:t>FACULTY – SUBJECT DISTRIBUTION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40830"/>
              </p:ext>
            </p:extLst>
          </p:nvPr>
        </p:nvGraphicFramePr>
        <p:xfrm>
          <a:off x="440604" y="869950"/>
          <a:ext cx="8339138" cy="3558041"/>
        </p:xfrm>
        <a:graphic>
          <a:graphicData uri="http://schemas.openxmlformats.org/drawingml/2006/table">
            <a:tbl>
              <a:tblPr firstRow="1" bandRow="1"/>
              <a:tblGrid>
                <a:gridCol w="435266"/>
                <a:gridCol w="3144946"/>
                <a:gridCol w="925347"/>
                <a:gridCol w="2588767"/>
                <a:gridCol w="1244812"/>
              </a:tblGrid>
              <a:tr h="6471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Sr. No.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Abbrev.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Name of Faculty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Abbrev.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</a:tr>
              <a:tr h="341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01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Electrical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Machines - II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B. M.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Nayak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02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Power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System - II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Mrs.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Eva Gupta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3844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03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Microcontroller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and Microprocessor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B. M.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Nayak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04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Education, Human Rights and Legislative Procedures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added Course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Dr.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Gayatri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Mirajkar</a:t>
                      </a:r>
                      <a:endParaRPr lang="en-US" sz="1400" baseline="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</a:p>
                  </a:txBody>
                  <a:tcPr marL="91433" marR="91433" marT="45733" marB="45733"/>
                </a:tc>
              </a:tr>
              <a:tr h="427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05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Illumination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Engineering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.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Mr.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Somesha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Naik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SR.</a:t>
                      </a:r>
                    </a:p>
                    <a:p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</a:p>
                  </a:txBody>
                  <a:tcPr marL="91433" marR="91433" marT="45733" marB="45733"/>
                </a:tc>
              </a:tr>
              <a:tr h="427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06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Electrical Mobility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B.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G.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Nelogal</a:t>
                      </a:r>
                      <a:endParaRPr lang="en-US" sz="1400" dirty="0" smtClean="0">
                        <a:solidFill>
                          <a:schemeClr val="bg2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2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 descr="Forms response chart. Question title: 18. Efforts are made by teachers to inculcate soft skills, life skills and employability skills to make you ready for the world of work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825345" cy="19881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33191"/>
              </p:ext>
            </p:extLst>
          </p:nvPr>
        </p:nvGraphicFramePr>
        <p:xfrm>
          <a:off x="832617" y="2254828"/>
          <a:ext cx="7548036" cy="2742212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To a great extent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51.62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What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18.28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Little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3.22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 descr="Forms response chart. Question title: 19. What percentage of teachers use ICT tools such as LCD projector, Multimedia , etc while teaching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1"/>
            <a:ext cx="8908474" cy="2019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36760"/>
              </p:ext>
            </p:extLst>
          </p:nvPr>
        </p:nvGraphicFramePr>
        <p:xfrm>
          <a:off x="832618" y="2348347"/>
          <a:ext cx="7548036" cy="2614010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Above 90%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48.92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70-89%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28.49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50-69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6.45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30-49 %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0-below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 descr="Forms response chart. Question title: 20. The overall quality of teaching-learning process in your institute is very good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04564" cy="18114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45473"/>
              </p:ext>
            </p:extLst>
          </p:nvPr>
        </p:nvGraphicFramePr>
        <p:xfrm>
          <a:off x="1026536" y="2098964"/>
          <a:ext cx="7548036" cy="2870494"/>
        </p:xfrm>
        <a:graphic>
          <a:graphicData uri="http://schemas.openxmlformats.org/drawingml/2006/table">
            <a:tbl>
              <a:tblPr firstRow="1" bandRow="1"/>
              <a:tblGrid>
                <a:gridCol w="1166597"/>
                <a:gridCol w="825898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29.57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47.31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3.22</a:t>
                      </a:r>
                      <a:endParaRPr lang="en-IN" sz="12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047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dirty="0"/>
              <a:t>21. Give 3 observations/ suggestions to improve the overall teaching-learning experience of respective teachers.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661988"/>
            <a:ext cx="85344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Kindly conduct value education human rights classes.</a:t>
            </a:r>
            <a:endParaRPr lang="en-US" dirty="0" smtClean="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Do </a:t>
            </a:r>
            <a:r>
              <a:rPr lang="en-US" dirty="0" err="1" smtClean="0"/>
              <a:t>moodle</a:t>
            </a:r>
            <a:r>
              <a:rPr lang="en-US" dirty="0" smtClean="0"/>
              <a:t> convenient</a:t>
            </a:r>
            <a:endParaRPr lang="en-US" dirty="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Please give exam notice 3-4 days before the exam</a:t>
            </a:r>
            <a:endParaRPr lang="en-US" dirty="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It is loosing interest on online classes and also less impact.</a:t>
            </a:r>
            <a:endParaRPr lang="en-US" dirty="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Due to network issue some students are not attending lectures if lecturers are conducted through </a:t>
            </a:r>
            <a:r>
              <a:rPr lang="en-US" dirty="0" err="1" smtClean="0"/>
              <a:t>youtube</a:t>
            </a:r>
            <a:r>
              <a:rPr lang="en-US" dirty="0" smtClean="0"/>
              <a:t> channel that will be more effective</a:t>
            </a:r>
            <a:endParaRPr lang="en-US" dirty="0"/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 noGrp="1"/>
          </p:cNvSpPr>
          <p:nvPr>
            <p:ph type="title"/>
          </p:nvPr>
        </p:nvSpPr>
        <p:spPr>
          <a:xfrm>
            <a:off x="251259" y="0"/>
            <a:ext cx="8477105" cy="498764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cs typeface="Arial" charset="0"/>
              </a:rPr>
              <a:t>OVERALL ANALYSIS</a:t>
            </a:r>
            <a:endParaRPr lang="en-IN" sz="28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43860"/>
              </p:ext>
            </p:extLst>
          </p:nvPr>
        </p:nvGraphicFramePr>
        <p:xfrm>
          <a:off x="256020" y="544226"/>
          <a:ext cx="8450263" cy="3893659"/>
        </p:xfrm>
        <a:graphic>
          <a:graphicData uri="http://schemas.openxmlformats.org/drawingml/2006/table">
            <a:tbl>
              <a:tblPr firstRow="1" bandRow="1"/>
              <a:tblGrid>
                <a:gridCol w="959716"/>
                <a:gridCol w="852705"/>
                <a:gridCol w="4026744"/>
                <a:gridCol w="2611098"/>
              </a:tblGrid>
              <a:tr h="46847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Sub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Appreciation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Suggestions for improvement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</a:tr>
              <a:tr h="522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Coverage, Approaching towards practically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Usage of ICT, Participation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extra curricular activities</a:t>
                      </a:r>
                      <a:endParaRPr lang="en-US" sz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5624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 Communication,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Internal Evaluation, Student centric, Quality teaching and learning, Use of ICT 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Effectiveness in teaching,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Student Centric,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5624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Coverage, Well Prepared, Communication, Promoting internship, Student Centric, Promoting Extra Curricular Activities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Usage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of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ICT, Course Outcomes and </a:t>
                      </a:r>
                      <a:r>
                        <a:rPr lang="en-US" sz="1200" baseline="0" smtClean="0">
                          <a:solidFill>
                            <a:schemeClr val="bg2"/>
                          </a:solidFill>
                        </a:rPr>
                        <a:t>Program Outcomes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5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Promoting students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to Internship Timely providing Assignments, Usage of ICT, Internal Evaluation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 Student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Centric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Process, Communication, Approach to teaching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4017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Student centric, Use of ICT,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Preparation, Approach to teaching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  <a:tr h="475907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ILE</a:t>
                      </a:r>
                      <a:endParaRPr lang="en-US" sz="1200" b="1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CO-PO discussion, Multiple opportunities to grow, Timely Assignments providing,</a:t>
                      </a:r>
                      <a:endParaRPr lang="en-US" sz="12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 Internal Evaluation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 descr="Forms response chart. Question title: 1. How much of the syllabus was covered in the class: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87691" cy="21232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32146"/>
              </p:ext>
            </p:extLst>
          </p:nvPr>
        </p:nvGraphicFramePr>
        <p:xfrm>
          <a:off x="592284" y="2275609"/>
          <a:ext cx="7669909" cy="2709952"/>
        </p:xfrm>
        <a:graphic>
          <a:graphicData uri="http://schemas.openxmlformats.org/drawingml/2006/table">
            <a:tbl>
              <a:tblPr firstRow="1" bandRow="1"/>
              <a:tblGrid>
                <a:gridCol w="1236516"/>
                <a:gridCol w="788151"/>
                <a:gridCol w="851567"/>
                <a:gridCol w="958735"/>
                <a:gridCol w="958735"/>
                <a:gridCol w="958735"/>
                <a:gridCol w="958735"/>
                <a:gridCol w="958735"/>
              </a:tblGrid>
              <a:tr h="3108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108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108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85 -100 %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17.20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108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70 - 84 %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108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55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– 69 %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108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30 – 54 %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6.99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5157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0- Below 30 %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 descr="Forms response chart. Question title: 2. How well did the teachers prepare for the classes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908473" cy="21751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9814"/>
              </p:ext>
            </p:extLst>
          </p:nvPr>
        </p:nvGraphicFramePr>
        <p:xfrm>
          <a:off x="719028" y="2421083"/>
          <a:ext cx="7744044" cy="2474989"/>
        </p:xfrm>
        <a:graphic>
          <a:graphicData uri="http://schemas.openxmlformats.org/drawingml/2006/table">
            <a:tbl>
              <a:tblPr firstRow="1" bandRow="1"/>
              <a:tblGrid>
                <a:gridCol w="1140952"/>
                <a:gridCol w="903284"/>
                <a:gridCol w="859798"/>
                <a:gridCol w="968002"/>
                <a:gridCol w="968002"/>
                <a:gridCol w="968002"/>
                <a:gridCol w="968002"/>
                <a:gridCol w="968002"/>
              </a:tblGrid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Thoroughly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31.72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Satisfaction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51.61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Poorly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9.67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Indifferently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6.99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Wont Teach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cap="none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Forms response chart. Question title: 3. How well were the teachers able to communicate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04564" cy="19673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39449"/>
              </p:ext>
            </p:extLst>
          </p:nvPr>
        </p:nvGraphicFramePr>
        <p:xfrm>
          <a:off x="498763" y="2014154"/>
          <a:ext cx="7938654" cy="3084403"/>
        </p:xfrm>
        <a:graphic>
          <a:graphicData uri="http://schemas.openxmlformats.org/drawingml/2006/table">
            <a:tbl>
              <a:tblPr firstRow="1" bandRow="1"/>
              <a:tblGrid>
                <a:gridCol w="1267691"/>
                <a:gridCol w="827918"/>
                <a:gridCol w="881405"/>
                <a:gridCol w="992328"/>
                <a:gridCol w="1174159"/>
                <a:gridCol w="810497"/>
                <a:gridCol w="992328"/>
                <a:gridCol w="992328"/>
              </a:tblGrid>
              <a:tr h="2550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5951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967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Always Effective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53.22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967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Sometime effective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967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Just Satisfactory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10.21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967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Generally Ineffective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50823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Very Poor Communication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6.45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descr="Forms response chart. Question title: 4. The teachers's approach to teaching can best be described a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1"/>
            <a:ext cx="8898083" cy="20504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10784"/>
              </p:ext>
            </p:extLst>
          </p:nvPr>
        </p:nvGraphicFramePr>
        <p:xfrm>
          <a:off x="785859" y="2327564"/>
          <a:ext cx="7548036" cy="2614010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Excellent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33.33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Good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34.94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22.58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Fair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Poor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 descr="Forms response chart. Question title: 5. Fairness of the internal evaluation process by the teacher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18864" cy="20816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75818"/>
              </p:ext>
            </p:extLst>
          </p:nvPr>
        </p:nvGraphicFramePr>
        <p:xfrm>
          <a:off x="953799" y="2337955"/>
          <a:ext cx="7548036" cy="2667446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378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378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378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25.80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378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53.76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378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20.43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378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378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descr="Forms response chart. Question title: 6. Was your performance in assignments/extra practice test discussed with you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0"/>
            <a:ext cx="8877301" cy="19985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89051"/>
              </p:ext>
            </p:extLst>
          </p:nvPr>
        </p:nvGraphicFramePr>
        <p:xfrm>
          <a:off x="817031" y="2265219"/>
          <a:ext cx="7548036" cy="2742252"/>
        </p:xfrm>
        <a:graphic>
          <a:graphicData uri="http://schemas.openxmlformats.org/drawingml/2006/table">
            <a:tbl>
              <a:tblPr firstRow="1" bandRow="1"/>
              <a:tblGrid>
                <a:gridCol w="1197770"/>
                <a:gridCol w="794725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43.01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Occasionally/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9.68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 descr="Forms response chart. Question title: 7. The faculty takes active interest in promoting internship, student exchange, field visit opportunities for students. *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1"/>
            <a:ext cx="8866909" cy="21024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16470"/>
              </p:ext>
            </p:extLst>
          </p:nvPr>
        </p:nvGraphicFramePr>
        <p:xfrm>
          <a:off x="811835" y="2278626"/>
          <a:ext cx="7548036" cy="2792138"/>
        </p:xfrm>
        <a:graphic>
          <a:graphicData uri="http://schemas.openxmlformats.org/drawingml/2006/table">
            <a:tbl>
              <a:tblPr firstRow="1" bandRow="1"/>
              <a:tblGrid>
                <a:gridCol w="1112074"/>
                <a:gridCol w="880421"/>
                <a:gridCol w="838036"/>
                <a:gridCol w="943501"/>
                <a:gridCol w="943501"/>
                <a:gridCol w="943501"/>
                <a:gridCol w="943501"/>
                <a:gridCol w="943501"/>
              </a:tblGrid>
              <a:tr h="3586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</a:tr>
              <a:tr h="3586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 - II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- II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Added Education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EM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586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33.87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586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40.86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586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13.44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586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10.75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  <a:tr h="3586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1634</Words>
  <Application>Microsoft Office PowerPoint</Application>
  <PresentationFormat>On-screen Show (16:9)</PresentationFormat>
  <Paragraphs>1176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Simple Light</vt:lpstr>
      <vt:lpstr>Swiss</vt:lpstr>
      <vt:lpstr>Arvind Gavali College of Engineering, Satara  Department of Electrical Engineering  Third Year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 Department of Electrical Engineering  Third Year Feedback</dc:title>
  <cp:lastModifiedBy>sony</cp:lastModifiedBy>
  <cp:revision>37</cp:revision>
  <dcterms:modified xsi:type="dcterms:W3CDTF">2020-11-21T06:28:37Z</dcterms:modified>
</cp:coreProperties>
</file>