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7" r:id="rId3"/>
  </p:sldMasterIdLst>
  <p:notesMasterIdLst>
    <p:notesMasterId r:id="rId33"/>
  </p:notesMasterIdLst>
  <p:sldIdLst>
    <p:sldId id="277" r:id="rId4"/>
    <p:sldId id="278" r:id="rId5"/>
    <p:sldId id="28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83" r:id="rId26"/>
    <p:sldId id="280" r:id="rId27"/>
    <p:sldId id="281" r:id="rId28"/>
    <p:sldId id="282" r:id="rId29"/>
    <p:sldId id="287" r:id="rId30"/>
    <p:sldId id="286" r:id="rId31"/>
    <p:sldId id="285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82144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69;gcb9a0b074_1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3795" name="Google Shape;70;gcb9a0b074_1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mr-IN" sz="1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76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e28f6a12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e28f6a12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4218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28f6a1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28f6a1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8551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e28f6a12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e28f6a12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4442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e28f6a12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e28f6a12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686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e28f6a12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e28f6a12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06337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e28f6a12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e28f6a12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72580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e28f6a12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e28f6a12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5620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e28f6a12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e28f6a12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08743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e28f6a12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e28f6a12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92256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e28f6a12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e28f6a12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516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f47112b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f47112b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57887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e28f6a1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e28f6a12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46374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e28f6a1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e28f6a12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9955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4f47112b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4f47112b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034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e28f6a1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e28f6a12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9595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e28f6a1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e28f6a12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1351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e28f6a12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e28f6a12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1133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e28f6a1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e28f6a12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31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e28f6a1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e28f6a12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051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e28f6a1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e28f6a1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275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40;p7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43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4484-D452-4DBB-9878-6E7678AD4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kern="1200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cxnSp>
        <p:nvCxnSpPr>
          <p:cNvPr id="6" name="Google Shape;50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54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4B907D-F320-4E87-AB10-8AB8D1808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6;p10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cxnSp>
        <p:nvCxnSpPr>
          <p:cNvPr id="4" name="Google Shape;57;p10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" name="Google Shape;59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03B3-F2EC-4FF1-A2EF-01498A440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61;p11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cxnSp>
        <p:nvCxnSpPr>
          <p:cNvPr id="5" name="Google Shape;62;p11"/>
          <p:cNvCxnSpPr>
            <a:cxnSpLocks noChangeShapeType="1"/>
          </p:cNvCxnSpPr>
          <p:nvPr/>
        </p:nvCxnSpPr>
        <p:spPr bwMode="auto">
          <a:xfrm>
            <a:off x="425450" y="415925"/>
            <a:ext cx="8296275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65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A8D0-E7B5-49E7-9D35-8E8249FC3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84D7-900B-4973-900F-81256348E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0;p2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5" name="Google Shape;11;p2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6" name="Google Shape;12;p2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5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BA3287-892E-40CE-8A40-78A0EA8DB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2400300" y="576263"/>
            <a:ext cx="6321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mr-IN" smtClean="0">
              <a:sym typeface="Arial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2409825" y="1595438"/>
            <a:ext cx="63214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mr-IN" smtClean="0">
              <a:sym typeface="Arial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Lato" charset="0"/>
                <a:cs typeface="Arial" charset="0"/>
                <a:sym typeface="Lato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E1033-460D-4AE2-818D-5C1346B2CCBF}" type="slidenum">
              <a:rPr lang="en-US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2;p13"/>
          <p:cNvSpPr txBox="1">
            <a:spLocks noGrp="1"/>
          </p:cNvSpPr>
          <p:nvPr>
            <p:ph type="ctrTitle"/>
          </p:nvPr>
        </p:nvSpPr>
        <p:spPr>
          <a:xfrm>
            <a:off x="1807029" y="465138"/>
            <a:ext cx="6873421" cy="15843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aleway" charset="0"/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Arvind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Gavali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 College of Engineering, Satara 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Department of Electronics &amp; Telecommunication Engineering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sz="19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/>
            </a:r>
            <a:br>
              <a:rPr lang="en-US" sz="19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Third Year Feedback</a:t>
            </a:r>
          </a:p>
        </p:txBody>
      </p:sp>
      <p:sp>
        <p:nvSpPr>
          <p:cNvPr id="8195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14588" y="3417888"/>
            <a:ext cx="6330950" cy="12414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Month :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March</a:t>
            </a: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 2021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Total   Responses : 26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Total   Class Strength :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32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Feedback   Percentage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 : 81.25%</a:t>
            </a:r>
            <a:endParaRPr lang="en-US" sz="2000" b="1" dirty="0" smtClean="0">
              <a:solidFill>
                <a:schemeClr val="bg1"/>
              </a:solidFill>
              <a:latin typeface="Lato" pitchFamily="34" charset="0"/>
              <a:cs typeface="Arial" pitchFamily="34" charset="0"/>
              <a:sym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3540198"/>
              </p:ext>
            </p:extLst>
          </p:nvPr>
        </p:nvGraphicFramePr>
        <p:xfrm>
          <a:off x="152400" y="2887038"/>
          <a:ext cx="8742418" cy="1980546"/>
        </p:xfrm>
        <a:graphic>
          <a:graphicData uri="http://schemas.openxmlformats.org/drawingml/2006/table">
            <a:tbl>
              <a:tblPr firstRow="1" bandRow="1"/>
              <a:tblGrid>
                <a:gridCol w="975153"/>
                <a:gridCol w="616450"/>
                <a:gridCol w="544530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Regularly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Often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Sometimes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Never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98;p19" descr="Forms response chart. Question title: 7. The faculty takes active interest in promoting internship, student exchange, field visit opportunities for students. *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99"/>
            <a:ext cx="8520600" cy="255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9632866"/>
              </p:ext>
            </p:extLst>
          </p:nvPr>
        </p:nvGraphicFramePr>
        <p:xfrm>
          <a:off x="183222" y="2589087"/>
          <a:ext cx="8742418" cy="1988166"/>
        </p:xfrm>
        <a:graphic>
          <a:graphicData uri="http://schemas.openxmlformats.org/drawingml/2006/table">
            <a:tbl>
              <a:tblPr firstRow="1" bandRow="1"/>
              <a:tblGrid>
                <a:gridCol w="1029129"/>
                <a:gridCol w="554804"/>
                <a:gridCol w="552200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Significantly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Very Well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Moderately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Marginally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Not at All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05;p20" descr="Forms response chart. Question title: 8. The teaching and mentoring process in your institution facilitates you in cognitive, social and emotional growth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9900" cy="233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2809031"/>
              </p:ext>
            </p:extLst>
          </p:nvPr>
        </p:nvGraphicFramePr>
        <p:xfrm>
          <a:off x="183222" y="2589087"/>
          <a:ext cx="8742418" cy="2290668"/>
        </p:xfrm>
        <a:graphic>
          <a:graphicData uri="http://schemas.openxmlformats.org/drawingml/2006/table">
            <a:tbl>
              <a:tblPr firstRow="1" bandRow="1"/>
              <a:tblGrid>
                <a:gridCol w="1029129"/>
                <a:gridCol w="554804"/>
                <a:gridCol w="552200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12;p21" descr="Forms response chart. Question title: 9. The institute provides multiple opportunities to learn and grow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693649" cy="232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5718593"/>
              </p:ext>
            </p:extLst>
          </p:nvPr>
        </p:nvGraphicFramePr>
        <p:xfrm>
          <a:off x="183222" y="2589087"/>
          <a:ext cx="8742418" cy="1988166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Never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19;p22" descr="Forms response chart. Question title: 10. Teachers inform you about your expected competencies, course outcomes, and program outcom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74" y="172949"/>
            <a:ext cx="8679900" cy="224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9718502"/>
              </p:ext>
            </p:extLst>
          </p:nvPr>
        </p:nvGraphicFramePr>
        <p:xfrm>
          <a:off x="183222" y="2589087"/>
          <a:ext cx="8742418" cy="2116557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I don’t have mentor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26;p23" descr="Forms response chart. Question title: 11. Your mentor does a necessary follow-up with as assigned task to you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9900" cy="233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5588193"/>
              </p:ext>
            </p:extLst>
          </p:nvPr>
        </p:nvGraphicFramePr>
        <p:xfrm>
          <a:off x="183222" y="2702104"/>
          <a:ext cx="8742418" cy="2024007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23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2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13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37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Never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33;p24" descr="Forms response chart. Question title: 12. The teacher illustrates the concepts through examples and application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6306"/>
            <a:ext cx="8679900" cy="237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6107278"/>
              </p:ext>
            </p:extLst>
          </p:nvPr>
        </p:nvGraphicFramePr>
        <p:xfrm>
          <a:off x="183222" y="2702104"/>
          <a:ext cx="8742418" cy="2043656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23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Fully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Reasonably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13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Partially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37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Slightly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Unable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40;p25" descr="Forms response chart. Question title: 13. The teacher identifies your strengths and encourage you with providing right level of challeng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99"/>
            <a:ext cx="8679900" cy="2416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492562"/>
              </p:ext>
            </p:extLst>
          </p:nvPr>
        </p:nvGraphicFramePr>
        <p:xfrm>
          <a:off x="183222" y="2702104"/>
          <a:ext cx="8742418" cy="2106200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Never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47;p26" descr="Forms response chart. Question title: 14. Teachers are able to identify your weaknesses and help you to overcome them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9900" cy="234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2259673"/>
              </p:ext>
            </p:extLst>
          </p:nvPr>
        </p:nvGraphicFramePr>
        <p:xfrm>
          <a:off x="183222" y="2702104"/>
          <a:ext cx="8742418" cy="2345514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54;p27" descr="Forms response chart. Question title: 15. The institution makes effort to engage students in the monitoring, review and continuous quality improvement of the teaching learning proces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5325" cy="232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2178005"/>
              </p:ext>
            </p:extLst>
          </p:nvPr>
        </p:nvGraphicFramePr>
        <p:xfrm>
          <a:off x="183222" y="2702104"/>
          <a:ext cx="8742418" cy="2271577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61;p28" descr="Forms response chart. Question title: 16. The institute/ teachers use student-centric methods, such as experiential learning, participative learning and problem-solving methodologies for enhancing learning experienc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9701" cy="230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14" y="169650"/>
            <a:ext cx="8520600" cy="841800"/>
          </a:xfrm>
        </p:spPr>
        <p:txBody>
          <a:bodyPr/>
          <a:lstStyle/>
          <a:p>
            <a:r>
              <a:rPr lang="en-US" sz="3200" b="1" dirty="0" smtClean="0"/>
              <a:t>FACULTY – SUBJECT DISTRIBUTION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839088"/>
              </p:ext>
            </p:extLst>
          </p:nvPr>
        </p:nvGraphicFramePr>
        <p:xfrm>
          <a:off x="143838" y="997221"/>
          <a:ext cx="8340762" cy="275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92"/>
                <a:gridCol w="3594345"/>
                <a:gridCol w="1112535"/>
                <a:gridCol w="1789430"/>
                <a:gridCol w="114586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Sr.No</a:t>
                      </a:r>
                      <a:endParaRPr lang="en-US" sz="14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Abbrev.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Name of Faculty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Abbrev.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Antennas and Wave Propagation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Ms.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Mahamuni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P.N.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Power Electronics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Barkade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V.T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Digital Image Processing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Dr.Mirajkar</a:t>
                      </a:r>
                      <a:r>
                        <a:rPr lang="en-US" dirty="0" smtClean="0"/>
                        <a:t> G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MGS</a:t>
                      </a:r>
                      <a:endParaRPr lang="en-US" dirty="0"/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Python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Hingmire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V.S.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Computer Network &amp; Cloud Computing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Mr.Jagtap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 B.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Mr.Bichkar</a:t>
                      </a:r>
                      <a:r>
                        <a:rPr lang="en-US" baseline="0" dirty="0" smtClean="0"/>
                        <a:t> J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BJS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6078290"/>
              </p:ext>
            </p:extLst>
          </p:nvPr>
        </p:nvGraphicFramePr>
        <p:xfrm>
          <a:off x="183222" y="2702104"/>
          <a:ext cx="8742418" cy="2375994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68;p29" descr="Forms response chart. Question title: 17. Teachers encourage you to participate in extracurricular activitie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0975" cy="244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Forms response chart. Question title: 19. What percentage of teachers use ICT tools such as LCD projector, Multimedia , etc while teaching. Number of responses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Forms response chart. Question title: 19. What percentage of teachers use ICT tools such as LCD projector, Multimedia , etc while teaching. Number of responses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8943866"/>
              </p:ext>
            </p:extLst>
          </p:nvPr>
        </p:nvGraphicFramePr>
        <p:xfrm>
          <a:off x="183222" y="2702104"/>
          <a:ext cx="8742418" cy="2271577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8" name="Google Shape;175;p30" descr="Forms response chart. Question title: 18. Efforts are made by teachers to inculcate soft skills, life skills and employability skills to make you ready for the world of work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9900" cy="234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985632"/>
              </p:ext>
            </p:extLst>
          </p:nvPr>
        </p:nvGraphicFramePr>
        <p:xfrm>
          <a:off x="183222" y="2702104"/>
          <a:ext cx="8742418" cy="2271577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Above 90%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70-89%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50-69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30-49 %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0-below 29%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182;p31" descr="Forms response chart. Question title: 19. What percentage of teachers use ICT tools such as LCD projector, Multimedia , etc while teaching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99"/>
            <a:ext cx="8888858" cy="2395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0978" y="2435774"/>
          <a:ext cx="8742418" cy="2436954"/>
        </p:xfrm>
        <a:graphic>
          <a:graphicData uri="http://schemas.openxmlformats.org/drawingml/2006/table">
            <a:tbl>
              <a:tblPr firstRow="1" bandRow="1"/>
              <a:tblGrid>
                <a:gridCol w="1090774"/>
                <a:gridCol w="544530"/>
                <a:gridCol w="500829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Google Shape;189;p32" descr="Forms response chart. Question title: 20. The overall quality of teaching-learning process in your institute is very good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9900" cy="2244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877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57" y="300279"/>
            <a:ext cx="8520600" cy="1071321"/>
          </a:xfrm>
        </p:spPr>
        <p:txBody>
          <a:bodyPr/>
          <a:lstStyle/>
          <a:p>
            <a:pPr marL="342900" indent="-342900"/>
            <a:r>
              <a:rPr lang="en-US" sz="1800" b="1" dirty="0" smtClean="0"/>
              <a:t>21</a:t>
            </a:r>
            <a:r>
              <a:rPr lang="en-US" sz="2000" b="1" dirty="0" smtClean="0"/>
              <a:t>. Give 3 observations/ suggestions to improve the overall teaching-learning experience of respective teachers</a:t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80836" y="2202418"/>
            <a:ext cx="75926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1.Try </a:t>
            </a:r>
            <a:r>
              <a:rPr lang="en-US" dirty="0"/>
              <a:t>to conduct </a:t>
            </a:r>
            <a:r>
              <a:rPr lang="en-US" dirty="0" smtClean="0"/>
              <a:t>numerical concept in detail it </a:t>
            </a:r>
            <a:r>
              <a:rPr lang="en-US" dirty="0"/>
              <a:t>is very difficult to understand in online form. </a:t>
            </a:r>
            <a:endParaRPr lang="en-US" dirty="0" smtClean="0"/>
          </a:p>
          <a:p>
            <a:pPr algn="just"/>
            <a:r>
              <a:rPr lang="en-US" dirty="0" smtClean="0"/>
              <a:t>2.Can you please reduce the online lecture time . All time will be spend on only mobile this cause a unhealthy lifestyle. </a:t>
            </a:r>
          </a:p>
          <a:p>
            <a:pPr algn="just"/>
            <a:r>
              <a:rPr lang="en-US" dirty="0" smtClean="0"/>
              <a:t>3.Tearchers are help, encourage </a:t>
            </a:r>
            <a:r>
              <a:rPr lang="en-US" dirty="0"/>
              <a:t>and support us in all types of events like </a:t>
            </a:r>
            <a:r>
              <a:rPr lang="en-US" dirty="0" smtClean="0"/>
              <a:t>technical.</a:t>
            </a:r>
          </a:p>
          <a:p>
            <a:pPr algn="just"/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57" y="194654"/>
            <a:ext cx="8520600" cy="414946"/>
          </a:xfrm>
        </p:spPr>
        <p:txBody>
          <a:bodyPr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OVERALL ANALYSIS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8327603"/>
              </p:ext>
            </p:extLst>
          </p:nvPr>
        </p:nvGraphicFramePr>
        <p:xfrm>
          <a:off x="227732" y="806219"/>
          <a:ext cx="8656319" cy="2401686"/>
        </p:xfrm>
        <a:graphic>
          <a:graphicData uri="http://schemas.openxmlformats.org/drawingml/2006/table">
            <a:tbl>
              <a:tblPr firstRow="1" bandRow="1"/>
              <a:tblGrid>
                <a:gridCol w="987550"/>
                <a:gridCol w="816864"/>
                <a:gridCol w="3639112"/>
                <a:gridCol w="3212793"/>
              </a:tblGrid>
              <a:tr h="4720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Appreciation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Suggestions for improvement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8165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Teacher’s communication,  Good Teaching approach, Discussion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on assignments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Internal evaluation process, Extracurricular  activity </a:t>
                      </a:r>
                    </a:p>
                  </a:txBody>
                  <a:tcPr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IN" dirty="0" smtClean="0"/>
                        <a:t>BVT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Good Teaching approach, Inform about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 &amp; PO, Illustrate through example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Discussion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on assignments,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Promoting for internship program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Inform about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 &amp; PO, Promoting for internship, field trip, Provides multiple opportunity for learn and grow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 preparation, Teacher’s communication,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2981657"/>
              </p:ext>
            </p:extLst>
          </p:nvPr>
        </p:nvGraphicFramePr>
        <p:xfrm>
          <a:off x="261258" y="833664"/>
          <a:ext cx="8656319" cy="3727987"/>
        </p:xfrm>
        <a:graphic>
          <a:graphicData uri="http://schemas.openxmlformats.org/drawingml/2006/table">
            <a:tbl>
              <a:tblPr firstRow="1" bandRow="1"/>
              <a:tblGrid>
                <a:gridCol w="987550"/>
                <a:gridCol w="816864"/>
                <a:gridCol w="3639112"/>
                <a:gridCol w="3212793"/>
              </a:tblGrid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Appreciation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Suggestions for improvement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HVS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Teacher’s communication, Teaching preparation, Good Teaching approach, 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Illustrate through example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Identify weakness, Promoting for internship program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JDB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Promoting for internship, field trip, Provides multiple opportunity for learn and grow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 approach, Teacher’s communication, Effort to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inculcate soft skill ,life skill, Students centric methods, , Identify weakness,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Teaching preparation, Good Teaching approach,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Illustrate through example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Effort to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inculcate soft skill ,life skill,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Internal evaluation process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2981657"/>
              </p:ext>
            </p:extLst>
          </p:nvPr>
        </p:nvGraphicFramePr>
        <p:xfrm>
          <a:off x="261258" y="833664"/>
          <a:ext cx="8656319" cy="3727987"/>
        </p:xfrm>
        <a:graphic>
          <a:graphicData uri="http://schemas.openxmlformats.org/drawingml/2006/table">
            <a:tbl>
              <a:tblPr firstRow="1" bandRow="1"/>
              <a:tblGrid>
                <a:gridCol w="919472"/>
                <a:gridCol w="884942"/>
                <a:gridCol w="3639112"/>
                <a:gridCol w="3212793"/>
              </a:tblGrid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Appreciation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Suggestions for improvement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JDB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Teacher’s communication, Teaching preparation, Good Teaching approach, 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Illustrate through example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Identify weakness, Promoting for internship program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APTITUDE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Promoting for internship, field trip, Provides multiple opportunity for learn and grow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 approach, Teacher’s communication, Effort to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inculcate soft skill ,life skill, Students centric methods, , Identify weakness,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Teaching preparation, Good Teaching approach,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Illustrate through example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Effort to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inculcate soft skill ,life skill,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Internal evaluation process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2981657"/>
              </p:ext>
            </p:extLst>
          </p:nvPr>
        </p:nvGraphicFramePr>
        <p:xfrm>
          <a:off x="261258" y="833664"/>
          <a:ext cx="8656319" cy="3727987"/>
        </p:xfrm>
        <a:graphic>
          <a:graphicData uri="http://schemas.openxmlformats.org/drawingml/2006/table">
            <a:tbl>
              <a:tblPr firstRow="1" bandRow="1"/>
              <a:tblGrid>
                <a:gridCol w="987550"/>
                <a:gridCol w="816864"/>
                <a:gridCol w="3639112"/>
                <a:gridCol w="3212793"/>
              </a:tblGrid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Appreciation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Suggestions for improvement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 LAB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BVT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Teacher’s communication, Teaching preparation, Good Teaching approach, 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Illustrate through example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Identify weakness, Promoting for internship program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HVS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Promoting for internship, field trip, Provides multiple opportunity for learn and grow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 approach, Teacher’s communication, Effort to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inculcate soft skill ,life skill, Students centric methods, , Identify weakness,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9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Teaching preparation, Good Teaching approach,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Illustrate through example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Effort to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inculcate soft skill ,life skill,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Internal evaluation process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14" y="169650"/>
            <a:ext cx="8520600" cy="841800"/>
          </a:xfrm>
        </p:spPr>
        <p:txBody>
          <a:bodyPr/>
          <a:lstStyle/>
          <a:p>
            <a:r>
              <a:rPr lang="en-US" sz="3200" b="1" dirty="0" smtClean="0"/>
              <a:t>FACULTY – SUBJECT DISTRIBUTION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839088"/>
              </p:ext>
            </p:extLst>
          </p:nvPr>
        </p:nvGraphicFramePr>
        <p:xfrm>
          <a:off x="232614" y="1226216"/>
          <a:ext cx="8340762" cy="304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92"/>
                <a:gridCol w="3594345"/>
                <a:gridCol w="1112535"/>
                <a:gridCol w="1789430"/>
                <a:gridCol w="1145860"/>
              </a:tblGrid>
              <a:tr h="372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Sr.No</a:t>
                      </a:r>
                      <a:endParaRPr lang="en-US" sz="14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Abbrev.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Name of Faculty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Abbrev.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Mr.Jagtap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 B.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6316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/>
                        <a:t>APTITUDE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Mr.Pawar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Sandip</a:t>
                      </a:r>
                      <a:endParaRPr lang="en-US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Ms.Bhilare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Nikita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Power Electronics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Barkade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V.T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Python Programming Lab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Hingmire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V.S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</a:tr>
              <a:tr h="372811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Computer Network &amp; Cloud Computing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Mr.Jagtap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 B.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1401190"/>
              </p:ext>
            </p:extLst>
          </p:nvPr>
        </p:nvGraphicFramePr>
        <p:xfrm>
          <a:off x="206375" y="2640458"/>
          <a:ext cx="8742418" cy="2198914"/>
        </p:xfrm>
        <a:graphic>
          <a:graphicData uri="http://schemas.openxmlformats.org/drawingml/2006/table">
            <a:tbl>
              <a:tblPr firstRow="1" bandRow="1"/>
              <a:tblGrid>
                <a:gridCol w="892960"/>
                <a:gridCol w="585627"/>
                <a:gridCol w="657546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85 -100 %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70 - 84 %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– 69 %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30 – 54 %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0- Below 30 %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AutoShape 2" descr="Forms response chart. Question title: 1. How much of the syllabus was covered in the class:. Number of responses: ."/>
          <p:cNvSpPr>
            <a:spLocks noChangeAspect="1" noChangeArrowheads="1"/>
          </p:cNvSpPr>
          <p:nvPr/>
        </p:nvSpPr>
        <p:spPr bwMode="auto">
          <a:xfrm>
            <a:off x="2063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Google Shape;56;p13" descr="Forms response chart. Question title: 1. How much of the syllabus was covered in the class: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99"/>
            <a:ext cx="8714198" cy="2488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3094145"/>
              </p:ext>
            </p:extLst>
          </p:nvPr>
        </p:nvGraphicFramePr>
        <p:xfrm>
          <a:off x="152400" y="2305866"/>
          <a:ext cx="8734745" cy="2400725"/>
        </p:xfrm>
        <a:graphic>
          <a:graphicData uri="http://schemas.openxmlformats.org/drawingml/2006/table">
            <a:tbl>
              <a:tblPr firstRow="1" bandRow="1"/>
              <a:tblGrid>
                <a:gridCol w="998305"/>
                <a:gridCol w="544530"/>
                <a:gridCol w="595901"/>
                <a:gridCol w="657546"/>
                <a:gridCol w="729465"/>
                <a:gridCol w="729465"/>
                <a:gridCol w="554805"/>
                <a:gridCol w="554804"/>
                <a:gridCol w="544531"/>
                <a:gridCol w="684435"/>
                <a:gridCol w="541122"/>
                <a:gridCol w="541122"/>
                <a:gridCol w="541122"/>
                <a:gridCol w="517592"/>
              </a:tblGrid>
              <a:tr h="5338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1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90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Thoroughly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740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Satisfaction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733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poorly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171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Indifferently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904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Wont Teach at all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Google Shape;63;p14" descr="Forms response chart. Question title: 2. How well did the teachers prepare for the classes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9900" cy="192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5395557"/>
              </p:ext>
            </p:extLst>
          </p:nvPr>
        </p:nvGraphicFramePr>
        <p:xfrm>
          <a:off x="134456" y="2013734"/>
          <a:ext cx="8742418" cy="2774829"/>
        </p:xfrm>
        <a:graphic>
          <a:graphicData uri="http://schemas.openxmlformats.org/drawingml/2006/table">
            <a:tbl>
              <a:tblPr firstRow="1" bandRow="1"/>
              <a:tblGrid>
                <a:gridCol w="985427"/>
                <a:gridCol w="616450"/>
                <a:gridCol w="534256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 smtClean="0"/>
                        <a:t>Always Effective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 smtClean="0"/>
                        <a:t>Sometime effective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 smtClean="0"/>
                        <a:t>Just Satisfactory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 smtClean="0"/>
                        <a:t>Generally Ineffective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 smtClean="0"/>
                        <a:t>Very Poor Communication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70;p15" descr="Forms response chart. Question title: 3. How well were the teachers able to communicate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176" cy="178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7;p16" descr="Forms response chart. Question title: 4. The teachers's approach to teaching can best be described a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99"/>
            <a:ext cx="8812800" cy="24983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0174333"/>
              </p:ext>
            </p:extLst>
          </p:nvPr>
        </p:nvGraphicFramePr>
        <p:xfrm>
          <a:off x="206375" y="2640458"/>
          <a:ext cx="8742418" cy="2200063"/>
        </p:xfrm>
        <a:graphic>
          <a:graphicData uri="http://schemas.openxmlformats.org/drawingml/2006/table">
            <a:tbl>
              <a:tblPr firstRow="1" bandRow="1"/>
              <a:tblGrid>
                <a:gridCol w="892960"/>
                <a:gridCol w="585627"/>
                <a:gridCol w="657546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Excellent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Very Good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Fair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5313348"/>
              </p:ext>
            </p:extLst>
          </p:nvPr>
        </p:nvGraphicFramePr>
        <p:xfrm>
          <a:off x="206375" y="2640458"/>
          <a:ext cx="8742418" cy="1980546"/>
        </p:xfrm>
        <a:graphic>
          <a:graphicData uri="http://schemas.openxmlformats.org/drawingml/2006/table">
            <a:tbl>
              <a:tblPr firstRow="1" bandRow="1"/>
              <a:tblGrid>
                <a:gridCol w="975153"/>
                <a:gridCol w="616450"/>
                <a:gridCol w="544530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Regularly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Often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Sometimes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Never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84;p17" descr="Forms response chart. Question title: 5. Fairness of the internal evaluation process by the teacher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9900" cy="227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8289357"/>
              </p:ext>
            </p:extLst>
          </p:nvPr>
        </p:nvGraphicFramePr>
        <p:xfrm>
          <a:off x="185827" y="2465797"/>
          <a:ext cx="8742418" cy="2198007"/>
        </p:xfrm>
        <a:graphic>
          <a:graphicData uri="http://schemas.openxmlformats.org/drawingml/2006/table">
            <a:tbl>
              <a:tblPr firstRow="1" bandRow="1"/>
              <a:tblGrid>
                <a:gridCol w="985427"/>
                <a:gridCol w="616450"/>
                <a:gridCol w="534256"/>
                <a:gridCol w="544530"/>
                <a:gridCol w="595901"/>
                <a:gridCol w="565079"/>
                <a:gridCol w="616449"/>
                <a:gridCol w="544531"/>
                <a:gridCol w="595901"/>
                <a:gridCol w="523982"/>
                <a:gridCol w="513708"/>
                <a:gridCol w="698642"/>
                <a:gridCol w="585627"/>
                <a:gridCol w="82193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MPN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BJS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PYTH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TPO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C2C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PE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Google Shape;91;p18" descr="Forms response chart. Question title: 6. Was your performance in assignments/extra practice test discussed with you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9900" cy="222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2659</Words>
  <Application>Microsoft Office PowerPoint</Application>
  <PresentationFormat>On-screen Show (16:9)</PresentationFormat>
  <Paragraphs>2107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Simple Light</vt:lpstr>
      <vt:lpstr>Swiss</vt:lpstr>
      <vt:lpstr>1_Simple Light</vt:lpstr>
      <vt:lpstr>Arvind Gavali College of Engineering, Satara  Department of Electronics &amp; Telecommunication Engineering  Third Year Feedback</vt:lpstr>
      <vt:lpstr>FACULTY – SUBJECT DISTRIBUTION </vt:lpstr>
      <vt:lpstr>FACULTY – SUBJECT DISTRIBUTION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21. Give 3 observations/ suggestions to improve the overall teaching-learning experience of respective teachers </vt:lpstr>
      <vt:lpstr>OVERALL ANALYSIS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Daya Jagtap</dc:creator>
  <cp:lastModifiedBy>HODE&amp;TC</cp:lastModifiedBy>
  <cp:revision>193</cp:revision>
  <dcterms:modified xsi:type="dcterms:W3CDTF">2021-05-20T11:15:55Z</dcterms:modified>
</cp:coreProperties>
</file>