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344CE80-7530-4ABC-8BBB-7DD66E9B6EEA}">
  <a:tblStyle styleId="{7344CE80-7530-4ABC-8BBB-7DD66E9B6E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6BCF131-2BC7-451E-A8DF-2B56C4DDA685}" type="datetimeFigureOut">
              <a:rPr lang="en-US" smtClean="0"/>
              <a:t>11/19/2020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66ECC2F-16E3-4FC2-9878-7B33ED547E5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b03513152_0_4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ab03513152_0_4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b03513152_0_5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b03513152_0_5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b03513152_0_5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ab03513152_0_5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b03513152_0_6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b03513152_0_6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b03513152_0_6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b03513152_0_6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b03513152_0_7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b03513152_0_7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b03513152_0_7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ab03513152_0_7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b03513152_0_8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b03513152_0_8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b03513152_0_8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b03513152_0_8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b03513152_0_9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b03513152_0_9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b03513152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b03513152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b03513152_0_9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b03513152_0_9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b03513152_0_10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b03513152_0_10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b03513152_0_10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b03513152_0_10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b03513152_0_11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b03513152_0_1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b03513152_0_11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ab03513152_0_1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b03513152_0_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b03513152_0_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b03513152_0_1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b03513152_0_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b03513152_0_2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b03513152_0_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b03513152_0_2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b03513152_0_2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ab03513152_0_3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ab03513152_0_3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b03513152_0_3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b03513152_0_3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b03513152_0_4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b03513152_0_4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23950"/>
            <a:ext cx="8520600" cy="182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3300"/>
              <a:t>Arvind Gavali College of Engineering, Satara</a:t>
            </a:r>
            <a:endParaRPr sz="3300"/>
          </a:p>
          <a:p>
            <a:pPr marL="0" lvl="0" indent="0" algn="ctr" rtl="0">
              <a:spcBef>
                <a:spcPts val="0"/>
              </a:spcBef>
              <a:spcAft>
                <a:spcPts val="0"/>
              </a:spcAft>
              <a:buClr>
                <a:schemeClr val="dk1"/>
              </a:buClr>
              <a:buSzPts val="1100"/>
              <a:buFont typeface="Arial"/>
              <a:buNone/>
            </a:pPr>
            <a:r>
              <a:rPr lang="en" sz="3300"/>
              <a:t>Department of civil Engineering</a:t>
            </a:r>
            <a:endParaRPr/>
          </a:p>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1338550"/>
            <a:ext cx="8520600" cy="294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600" b="1"/>
              <a:t>Third Year Feedback</a:t>
            </a:r>
            <a:endParaRPr sz="3600" b="1"/>
          </a:p>
          <a:p>
            <a:pPr marL="0" lvl="0" indent="0" algn="l" rtl="0">
              <a:spcBef>
                <a:spcPts val="0"/>
              </a:spcBef>
              <a:spcAft>
                <a:spcPts val="0"/>
              </a:spcAft>
              <a:buClr>
                <a:schemeClr val="dk1"/>
              </a:buClr>
              <a:buSzPts val="1100"/>
              <a:buFont typeface="Arial"/>
              <a:buNone/>
            </a:pPr>
            <a:r>
              <a:rPr lang="en"/>
              <a:t>Month-Sept.-Oct. 2020</a:t>
            </a:r>
            <a:endParaRPr/>
          </a:p>
          <a:p>
            <a:pPr marL="0" lvl="0" indent="0" algn="l" rtl="0">
              <a:spcBef>
                <a:spcPts val="0"/>
              </a:spcBef>
              <a:spcAft>
                <a:spcPts val="0"/>
              </a:spcAft>
              <a:buClr>
                <a:schemeClr val="dk1"/>
              </a:buClr>
              <a:buSzPts val="1100"/>
              <a:buFont typeface="Arial"/>
              <a:buNone/>
            </a:pPr>
            <a:r>
              <a:rPr lang="en"/>
              <a:t>Total Responses-:46</a:t>
            </a:r>
            <a:endParaRPr/>
          </a:p>
          <a:p>
            <a:pPr marL="0" lvl="0" indent="0" algn="l" rtl="0">
              <a:spcBef>
                <a:spcPts val="0"/>
              </a:spcBef>
              <a:spcAft>
                <a:spcPts val="0"/>
              </a:spcAft>
              <a:buClr>
                <a:schemeClr val="dk1"/>
              </a:buClr>
              <a:buSzPts val="1100"/>
              <a:buFont typeface="Arial"/>
              <a:buNone/>
            </a:pPr>
            <a:r>
              <a:rPr lang="en"/>
              <a:t>Total Class Strength-58</a:t>
            </a:r>
            <a:endParaRPr/>
          </a:p>
          <a:p>
            <a:pPr marL="0" lvl="0" indent="0" algn="l" rtl="0">
              <a:spcBef>
                <a:spcPts val="0"/>
              </a:spcBef>
              <a:spcAft>
                <a:spcPts val="0"/>
              </a:spcAft>
              <a:buClr>
                <a:schemeClr val="dk1"/>
              </a:buClr>
              <a:buSzPts val="1100"/>
              <a:buFont typeface="Arial"/>
              <a:buNone/>
            </a:pPr>
            <a:r>
              <a:rPr lang="en"/>
              <a:t>Feedback Percentage-:79.31%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16" name="Google Shape;116;p22"/>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10</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19.85</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26</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24</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26</a:t>
                      </a:r>
                      <a:endParaRPr/>
                    </a:p>
                  </a:txBody>
                  <a:tcPr marL="91425" marR="91425" marT="91425" marB="91425"/>
                </a:tc>
                <a:tc>
                  <a:txBody>
                    <a:bodyPr/>
                    <a:lstStyle/>
                    <a:p>
                      <a:pPr marL="0" lvl="0" indent="0" algn="l" rtl="0">
                        <a:spcBef>
                          <a:spcPts val="0"/>
                        </a:spcBef>
                        <a:spcAft>
                          <a:spcPts val="0"/>
                        </a:spcAft>
                        <a:buNone/>
                      </a:pPr>
                      <a:r>
                        <a:rPr lang="en"/>
                        <a:t>22</a:t>
                      </a:r>
                      <a:endParaRPr/>
                    </a:p>
                  </a:txBody>
                  <a:tcPr marL="91425" marR="91425" marT="91425" marB="91425"/>
                </a:tc>
                <a:tc>
                  <a:txBody>
                    <a:bodyPr/>
                    <a:lstStyle/>
                    <a:p>
                      <a:pPr marL="0" lvl="0" indent="0" algn="l" rtl="0">
                        <a:spcBef>
                          <a:spcPts val="0"/>
                        </a:spcBef>
                        <a:spcAft>
                          <a:spcPts val="0"/>
                        </a:spcAft>
                        <a:buNone/>
                      </a:pPr>
                      <a:r>
                        <a:rPr lang="en"/>
                        <a:t>52.48</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12</a:t>
                      </a:r>
                      <a:endParaRPr/>
                    </a:p>
                  </a:txBody>
                  <a:tcPr marL="91425" marR="91425" marT="91425" marB="91425"/>
                </a:tc>
                <a:tc>
                  <a:txBody>
                    <a:bodyPr/>
                    <a:lstStyle/>
                    <a:p>
                      <a:pPr marL="0" lvl="0" indent="0" algn="l" rtl="0">
                        <a:spcBef>
                          <a:spcPts val="0"/>
                        </a:spcBef>
                        <a:spcAft>
                          <a:spcPts val="0"/>
                        </a:spcAft>
                        <a:buNone/>
                      </a:pPr>
                      <a:r>
                        <a:rPr lang="en"/>
                        <a:t>13</a:t>
                      </a:r>
                      <a:endParaRPr/>
                    </a:p>
                  </a:txBody>
                  <a:tcPr marL="91425" marR="91425" marT="91425" marB="91425"/>
                </a:tc>
                <a:tc>
                  <a:txBody>
                    <a:bodyPr/>
                    <a:lstStyle/>
                    <a:p>
                      <a:pPr marL="0" lvl="0" indent="0" algn="l" rtl="0">
                        <a:spcBef>
                          <a:spcPts val="0"/>
                        </a:spcBef>
                        <a:spcAft>
                          <a:spcPts val="0"/>
                        </a:spcAft>
                        <a:buNone/>
                      </a:pPr>
                      <a:r>
                        <a:rPr lang="en"/>
                        <a:t>11</a:t>
                      </a:r>
                      <a:endParaRPr/>
                    </a:p>
                  </a:txBody>
                  <a:tcPr marL="91425" marR="91425" marT="91425" marB="91425"/>
                </a:tc>
                <a:tc>
                  <a:txBody>
                    <a:bodyPr/>
                    <a:lstStyle/>
                    <a:p>
                      <a:pPr marL="0" lvl="0" indent="0" algn="l" rtl="0">
                        <a:spcBef>
                          <a:spcPts val="0"/>
                        </a:spcBef>
                        <a:spcAft>
                          <a:spcPts val="0"/>
                        </a:spcAft>
                        <a:buNone/>
                      </a:pPr>
                      <a:r>
                        <a:rPr lang="en"/>
                        <a:t>11</a:t>
                      </a:r>
                      <a:endParaRPr/>
                    </a:p>
                  </a:txBody>
                  <a:tcPr marL="91425" marR="91425" marT="91425" marB="91425"/>
                </a:tc>
                <a:tc>
                  <a:txBody>
                    <a:bodyPr/>
                    <a:lstStyle/>
                    <a:p>
                      <a:pPr marL="0" lvl="0" indent="0" algn="l" rtl="0">
                        <a:spcBef>
                          <a:spcPts val="0"/>
                        </a:spcBef>
                        <a:spcAft>
                          <a:spcPts val="0"/>
                        </a:spcAft>
                        <a:buNone/>
                      </a:pPr>
                      <a:r>
                        <a:rPr lang="en"/>
                        <a:t>12</a:t>
                      </a:r>
                      <a:endParaRPr/>
                    </a:p>
                  </a:txBody>
                  <a:tcPr marL="91425" marR="91425" marT="91425" marB="91425"/>
                </a:tc>
                <a:tc>
                  <a:txBody>
                    <a:bodyPr/>
                    <a:lstStyle/>
                    <a:p>
                      <a:pPr marL="0" lvl="0" indent="0" algn="l" rtl="0">
                        <a:spcBef>
                          <a:spcPts val="0"/>
                        </a:spcBef>
                        <a:spcAft>
                          <a:spcPts val="0"/>
                        </a:spcAft>
                        <a:buNone/>
                      </a:pPr>
                      <a:r>
                        <a:rPr lang="en"/>
                        <a:t>24.46</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1.06</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2.12</a:t>
                      </a:r>
                      <a:endParaRPr/>
                    </a:p>
                  </a:txBody>
                  <a:tcPr marL="91425" marR="91425" marT="91425" marB="91425"/>
                </a:tc>
              </a:tr>
            </a:tbl>
          </a:graphicData>
        </a:graphic>
      </p:graphicFrame>
      <p:pic>
        <p:nvPicPr>
          <p:cNvPr id="117" name="Google Shape;117;p22" descr="Forms response chart. Question title: 8. The teaching and mentoring process in your institution facilitates you in cognitive, social and emotional growth..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23" name="Google Shape;123;p23"/>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11</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10</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11</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20.56</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24</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22</a:t>
                      </a:r>
                      <a:endParaRPr/>
                    </a:p>
                  </a:txBody>
                  <a:tcPr marL="91425" marR="91425" marT="91425" marB="91425"/>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24</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50.70</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11</a:t>
                      </a:r>
                      <a:endParaRPr/>
                    </a:p>
                  </a:txBody>
                  <a:tcPr marL="91425" marR="91425" marT="91425" marB="91425"/>
                </a:tc>
                <a:tc>
                  <a:txBody>
                    <a:bodyPr/>
                    <a:lstStyle/>
                    <a:p>
                      <a:pPr marL="0" lvl="0" indent="0" algn="l" rtl="0">
                        <a:spcBef>
                          <a:spcPts val="0"/>
                        </a:spcBef>
                        <a:spcAft>
                          <a:spcPts val="0"/>
                        </a:spcAft>
                        <a:buNone/>
                      </a:pPr>
                      <a:r>
                        <a:rPr lang="en"/>
                        <a:t>14</a:t>
                      </a:r>
                      <a:endParaRPr/>
                    </a:p>
                  </a:txBody>
                  <a:tcPr marL="91425" marR="91425" marT="91425" marB="91425"/>
                </a:tc>
                <a:tc>
                  <a:txBody>
                    <a:bodyPr/>
                    <a:lstStyle/>
                    <a:p>
                      <a:pPr marL="0" lvl="0" indent="0" algn="l" rtl="0">
                        <a:spcBef>
                          <a:spcPts val="0"/>
                        </a:spcBef>
                        <a:spcAft>
                          <a:spcPts val="0"/>
                        </a:spcAft>
                        <a:buNone/>
                      </a:pPr>
                      <a:r>
                        <a:rPr lang="en"/>
                        <a:t>12</a:t>
                      </a:r>
                      <a:endParaRPr/>
                    </a:p>
                  </a:txBody>
                  <a:tcPr marL="91425" marR="91425" marT="91425" marB="91425"/>
                </a:tc>
                <a:tc>
                  <a:txBody>
                    <a:bodyPr/>
                    <a:lstStyle/>
                    <a:p>
                      <a:pPr marL="0" lvl="0" indent="0" algn="l" rtl="0">
                        <a:spcBef>
                          <a:spcPts val="0"/>
                        </a:spcBef>
                        <a:spcAft>
                          <a:spcPts val="0"/>
                        </a:spcAft>
                        <a:buNone/>
                      </a:pPr>
                      <a:r>
                        <a:rPr lang="en"/>
                        <a:t>10</a:t>
                      </a:r>
                      <a:endParaRPr/>
                    </a:p>
                  </a:txBody>
                  <a:tcPr marL="91425" marR="91425" marT="91425" marB="91425"/>
                </a:tc>
                <a:tc>
                  <a:txBody>
                    <a:bodyPr/>
                    <a:lstStyle/>
                    <a:p>
                      <a:pPr marL="0" lvl="0" indent="0" algn="l" rtl="0">
                        <a:spcBef>
                          <a:spcPts val="0"/>
                        </a:spcBef>
                        <a:spcAft>
                          <a:spcPts val="0"/>
                        </a:spcAft>
                        <a:buNone/>
                      </a:pPr>
                      <a:r>
                        <a:rPr lang="en"/>
                        <a:t>12</a:t>
                      </a:r>
                      <a:endParaRPr/>
                    </a:p>
                  </a:txBody>
                  <a:tcPr marL="91425" marR="91425" marT="91425" marB="91425"/>
                </a:tc>
                <a:tc>
                  <a:txBody>
                    <a:bodyPr/>
                    <a:lstStyle/>
                    <a:p>
                      <a:pPr marL="0" lvl="0" indent="0" algn="l" rtl="0">
                        <a:spcBef>
                          <a:spcPts val="0"/>
                        </a:spcBef>
                        <a:spcAft>
                          <a:spcPts val="0"/>
                        </a:spcAft>
                        <a:buNone/>
                      </a:pPr>
                      <a:r>
                        <a:rPr lang="en"/>
                        <a:t>24.46</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3.90</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0.35</a:t>
                      </a:r>
                      <a:endParaRPr/>
                    </a:p>
                  </a:txBody>
                  <a:tcPr marL="91425" marR="91425" marT="91425" marB="91425"/>
                </a:tc>
              </a:tr>
            </a:tbl>
          </a:graphicData>
        </a:graphic>
      </p:graphicFrame>
      <p:pic>
        <p:nvPicPr>
          <p:cNvPr id="124" name="Google Shape;124;p23" descr="Forms response chart. Question title: 9. The institute provides multiple opportunities to learn and grow.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30" name="Google Shape;130;p24"/>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16</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16</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15</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15</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31.20</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25</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27</a:t>
                      </a:r>
                      <a:endParaRPr/>
                    </a:p>
                  </a:txBody>
                  <a:tcPr marL="91425" marR="91425" marT="91425" marB="91425"/>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52.48</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5</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13.82</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0.35</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2.12</a:t>
                      </a:r>
                      <a:endParaRPr/>
                    </a:p>
                  </a:txBody>
                  <a:tcPr marL="91425" marR="91425" marT="91425" marB="91425"/>
                </a:tc>
              </a:tr>
            </a:tbl>
          </a:graphicData>
        </a:graphic>
      </p:graphicFrame>
      <p:pic>
        <p:nvPicPr>
          <p:cNvPr id="131" name="Google Shape;131;p24" descr="Forms response chart. Question title: 10. Teachers inform you about your expected competencies, course outcomes, and program outcomes.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37" name="Google Shape;137;p25"/>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11</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14</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10</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11</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11</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24.82</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28</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24</a:t>
                      </a:r>
                      <a:endParaRPr/>
                    </a:p>
                  </a:txBody>
                  <a:tcPr marL="91425" marR="91425" marT="91425" marB="91425"/>
                </a:tc>
                <a:tc>
                  <a:txBody>
                    <a:bodyPr/>
                    <a:lstStyle/>
                    <a:p>
                      <a:pPr marL="0" lvl="0" indent="0" algn="l" rtl="0">
                        <a:spcBef>
                          <a:spcPts val="0"/>
                        </a:spcBef>
                        <a:spcAft>
                          <a:spcPts val="0"/>
                        </a:spcAft>
                        <a:buNone/>
                      </a:pPr>
                      <a:r>
                        <a:rPr lang="en"/>
                        <a:t>26</a:t>
                      </a:r>
                      <a:endParaRPr/>
                    </a:p>
                  </a:txBody>
                  <a:tcPr marL="91425" marR="91425" marT="91425" marB="91425"/>
                </a:tc>
                <a:tc>
                  <a:txBody>
                    <a:bodyPr/>
                    <a:lstStyle/>
                    <a:p>
                      <a:pPr marL="0" lvl="0" indent="0" algn="l" rtl="0">
                        <a:spcBef>
                          <a:spcPts val="0"/>
                        </a:spcBef>
                        <a:spcAft>
                          <a:spcPts val="0"/>
                        </a:spcAft>
                        <a:buNone/>
                      </a:pPr>
                      <a:r>
                        <a:rPr lang="en"/>
                        <a:t>29</a:t>
                      </a:r>
                      <a:endParaRPr/>
                    </a:p>
                  </a:txBody>
                  <a:tcPr marL="91425" marR="91425" marT="91425" marB="91425"/>
                </a:tc>
                <a:tc>
                  <a:txBody>
                    <a:bodyPr/>
                    <a:lstStyle/>
                    <a:p>
                      <a:pPr marL="0" lvl="0" indent="0" algn="l" rtl="0">
                        <a:spcBef>
                          <a:spcPts val="0"/>
                        </a:spcBef>
                        <a:spcAft>
                          <a:spcPts val="0"/>
                        </a:spcAft>
                        <a:buNone/>
                      </a:pPr>
                      <a:r>
                        <a:rPr lang="en"/>
                        <a:t>28</a:t>
                      </a:r>
                      <a:endParaRPr/>
                    </a:p>
                  </a:txBody>
                  <a:tcPr marL="91425" marR="91425" marT="91425" marB="91425"/>
                </a:tc>
                <a:tc>
                  <a:txBody>
                    <a:bodyPr/>
                    <a:lstStyle/>
                    <a:p>
                      <a:pPr marL="0" lvl="0" indent="0" algn="l" rtl="0">
                        <a:spcBef>
                          <a:spcPts val="0"/>
                        </a:spcBef>
                        <a:spcAft>
                          <a:spcPts val="0"/>
                        </a:spcAft>
                        <a:buNone/>
                      </a:pPr>
                      <a:r>
                        <a:rPr lang="en"/>
                        <a:t>28</a:t>
                      </a:r>
                      <a:endParaRPr/>
                    </a:p>
                  </a:txBody>
                  <a:tcPr marL="91425" marR="91425" marT="91425" marB="91425"/>
                </a:tc>
                <a:tc>
                  <a:txBody>
                    <a:bodyPr/>
                    <a:lstStyle/>
                    <a:p>
                      <a:pPr marL="0" lvl="0" indent="0" algn="l" rtl="0">
                        <a:spcBef>
                          <a:spcPts val="0"/>
                        </a:spcBef>
                        <a:spcAft>
                          <a:spcPts val="0"/>
                        </a:spcAft>
                        <a:buNone/>
                      </a:pPr>
                      <a:r>
                        <a:rPr lang="en"/>
                        <a:t>57.80</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4</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7.80</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4.96</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4.60</a:t>
                      </a:r>
                      <a:endParaRPr/>
                    </a:p>
                  </a:txBody>
                  <a:tcPr marL="91425" marR="91425" marT="91425" marB="91425"/>
                </a:tc>
              </a:tr>
            </a:tbl>
          </a:graphicData>
        </a:graphic>
      </p:graphicFrame>
      <p:pic>
        <p:nvPicPr>
          <p:cNvPr id="138" name="Google Shape;138;p25" descr="Forms response chart. Question title: 11. Your mentor does a necessary follow-up with as assigned task to you.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44" name="Google Shape;144;p26"/>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18</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37.58</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25</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24</a:t>
                      </a:r>
                      <a:endParaRPr/>
                    </a:p>
                  </a:txBody>
                  <a:tcPr marL="91425" marR="91425" marT="91425" marB="91425"/>
                </a:tc>
                <a:tc>
                  <a:txBody>
                    <a:bodyPr/>
                    <a:lstStyle/>
                    <a:p>
                      <a:pPr marL="0" lvl="0" indent="0" algn="l" rtl="0">
                        <a:spcBef>
                          <a:spcPts val="0"/>
                        </a:spcBef>
                        <a:spcAft>
                          <a:spcPts val="0"/>
                        </a:spcAft>
                        <a:buNone/>
                      </a:pPr>
                      <a:r>
                        <a:rPr lang="en"/>
                        <a:t>22</a:t>
                      </a:r>
                      <a:endParaRPr/>
                    </a:p>
                  </a:txBody>
                  <a:tcPr marL="91425" marR="91425" marT="91425" marB="91425"/>
                </a:tc>
                <a:tc>
                  <a:txBody>
                    <a:bodyPr/>
                    <a:lstStyle/>
                    <a:p>
                      <a:pPr marL="0" lvl="0" indent="0" algn="l" rtl="0">
                        <a:spcBef>
                          <a:spcPts val="0"/>
                        </a:spcBef>
                        <a:spcAft>
                          <a:spcPts val="0"/>
                        </a:spcAft>
                        <a:buNone/>
                      </a:pPr>
                      <a:r>
                        <a:rPr lang="en"/>
                        <a:t>24</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50.70</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4</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11.34</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0.35</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r>
            </a:tbl>
          </a:graphicData>
        </a:graphic>
      </p:graphicFrame>
      <p:pic>
        <p:nvPicPr>
          <p:cNvPr id="145" name="Google Shape;145;p26" descr="Forms response chart. Question title: 12. The teacher illustrates the concepts through examples and applications.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51" name="Google Shape;151;p27"/>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14</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15</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14</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28.72</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22</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22</a:t>
                      </a:r>
                      <a:endParaRPr/>
                    </a:p>
                  </a:txBody>
                  <a:tcPr marL="91425" marR="91425" marT="91425" marB="91425"/>
                </a:tc>
                <a:tc>
                  <a:txBody>
                    <a:bodyPr/>
                    <a:lstStyle/>
                    <a:p>
                      <a:pPr marL="0" lvl="0" indent="0" algn="l" rtl="0">
                        <a:spcBef>
                          <a:spcPts val="0"/>
                        </a:spcBef>
                        <a:spcAft>
                          <a:spcPts val="0"/>
                        </a:spcAft>
                        <a:buNone/>
                      </a:pPr>
                      <a:r>
                        <a:rPr lang="en"/>
                        <a:t>21</a:t>
                      </a:r>
                      <a:endParaRPr/>
                    </a:p>
                  </a:txBody>
                  <a:tcPr marL="91425" marR="91425" marT="91425" marB="91425"/>
                </a:tc>
                <a:tc>
                  <a:txBody>
                    <a:bodyPr/>
                    <a:lstStyle/>
                    <a:p>
                      <a:pPr marL="0" lvl="0" indent="0" algn="l" rtl="0">
                        <a:spcBef>
                          <a:spcPts val="0"/>
                        </a:spcBef>
                        <a:spcAft>
                          <a:spcPts val="0"/>
                        </a:spcAft>
                        <a:buNone/>
                      </a:pPr>
                      <a:r>
                        <a:rPr lang="en"/>
                        <a:t>22</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21</a:t>
                      </a:r>
                      <a:endParaRPr/>
                    </a:p>
                  </a:txBody>
                  <a:tcPr marL="91425" marR="91425" marT="91425" marB="91425"/>
                </a:tc>
                <a:tc>
                  <a:txBody>
                    <a:bodyPr/>
                    <a:lstStyle/>
                    <a:p>
                      <a:pPr marL="0" lvl="0" indent="0" algn="l" rtl="0">
                        <a:spcBef>
                          <a:spcPts val="0"/>
                        </a:spcBef>
                        <a:spcAft>
                          <a:spcPts val="0"/>
                        </a:spcAft>
                        <a:buNone/>
                      </a:pPr>
                      <a:r>
                        <a:rPr lang="en"/>
                        <a:t>47.16</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9</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12</a:t>
                      </a:r>
                      <a:endParaRPr/>
                    </a:p>
                  </a:txBody>
                  <a:tcPr marL="91425" marR="91425" marT="91425" marB="91425"/>
                </a:tc>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20.71</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1.77</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2.12</a:t>
                      </a:r>
                      <a:endParaRPr/>
                    </a:p>
                  </a:txBody>
                  <a:tcPr marL="91425" marR="91425" marT="91425" marB="91425"/>
                </a:tc>
              </a:tr>
            </a:tbl>
          </a:graphicData>
        </a:graphic>
      </p:graphicFrame>
      <p:pic>
        <p:nvPicPr>
          <p:cNvPr id="152" name="Google Shape;152;p27" descr="Forms response chart. Question title: 13. The teacher identifies your strengths and encourage you with providing right level of challenges. Number of responses: ."/>
          <p:cNvPicPr preferRelativeResize="0"/>
          <p:nvPr/>
        </p:nvPicPr>
        <p:blipFill>
          <a:blip r:embed="rId3">
            <a:alphaModFix/>
          </a:blip>
          <a:stretch>
            <a:fillRect/>
          </a:stretch>
        </p:blipFill>
        <p:spPr>
          <a:xfrm>
            <a:off x="0" y="0"/>
            <a:ext cx="9144000" cy="2243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58" name="Google Shape;158;p28"/>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12</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11</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10</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23.40</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15</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27</a:t>
                      </a:r>
                      <a:endParaRPr/>
                    </a:p>
                  </a:txBody>
                  <a:tcPr marL="91425" marR="91425" marT="91425" marB="91425"/>
                </a:tc>
                <a:tc>
                  <a:txBody>
                    <a:bodyPr/>
                    <a:lstStyle/>
                    <a:p>
                      <a:pPr marL="0" lvl="0" indent="0" algn="l" rtl="0">
                        <a:spcBef>
                          <a:spcPts val="0"/>
                        </a:spcBef>
                        <a:spcAft>
                          <a:spcPts val="0"/>
                        </a:spcAft>
                        <a:buNone/>
                      </a:pPr>
                      <a:r>
                        <a:rPr lang="en"/>
                        <a:t>24</a:t>
                      </a:r>
                      <a:endParaRPr/>
                    </a:p>
                  </a:txBody>
                  <a:tcPr marL="91425" marR="91425" marT="91425" marB="91425"/>
                </a:tc>
                <a:tc>
                  <a:txBody>
                    <a:bodyPr/>
                    <a:lstStyle/>
                    <a:p>
                      <a:pPr marL="0" lvl="0" indent="0" algn="l" rtl="0">
                        <a:spcBef>
                          <a:spcPts val="0"/>
                        </a:spcBef>
                        <a:spcAft>
                          <a:spcPts val="0"/>
                        </a:spcAft>
                        <a:buNone/>
                      </a:pPr>
                      <a:r>
                        <a:rPr lang="en"/>
                        <a:t>26</a:t>
                      </a:r>
                      <a:endParaRPr/>
                    </a:p>
                  </a:txBody>
                  <a:tcPr marL="91425" marR="91425" marT="91425" marB="91425"/>
                </a:tc>
                <a:tc>
                  <a:txBody>
                    <a:bodyPr/>
                    <a:lstStyle/>
                    <a:p>
                      <a:pPr marL="0" lvl="0" indent="0" algn="l" rtl="0">
                        <a:spcBef>
                          <a:spcPts val="0"/>
                        </a:spcBef>
                        <a:spcAft>
                          <a:spcPts val="0"/>
                        </a:spcAft>
                        <a:buNone/>
                      </a:pPr>
                      <a:r>
                        <a:rPr lang="en"/>
                        <a:t>29</a:t>
                      </a:r>
                      <a:endParaRPr/>
                    </a:p>
                  </a:txBody>
                  <a:tcPr marL="91425" marR="91425" marT="91425" marB="91425"/>
                </a:tc>
                <a:tc>
                  <a:txBody>
                    <a:bodyPr/>
                    <a:lstStyle/>
                    <a:p>
                      <a:pPr marL="0" lvl="0" indent="0" algn="l" rtl="0">
                        <a:spcBef>
                          <a:spcPts val="0"/>
                        </a:spcBef>
                        <a:spcAft>
                          <a:spcPts val="0"/>
                        </a:spcAft>
                        <a:buNone/>
                      </a:pPr>
                      <a:r>
                        <a:rPr lang="en"/>
                        <a:t>30</a:t>
                      </a:r>
                      <a:endParaRPr/>
                    </a:p>
                  </a:txBody>
                  <a:tcPr marL="91425" marR="91425" marT="91425" marB="91425"/>
                </a:tc>
                <a:tc>
                  <a:txBody>
                    <a:bodyPr/>
                    <a:lstStyle/>
                    <a:p>
                      <a:pPr marL="0" lvl="0" indent="0" algn="l" rtl="0">
                        <a:spcBef>
                          <a:spcPts val="0"/>
                        </a:spcBef>
                        <a:spcAft>
                          <a:spcPts val="0"/>
                        </a:spcAft>
                        <a:buNone/>
                      </a:pPr>
                      <a:r>
                        <a:rPr lang="en"/>
                        <a:t>53.54</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6</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4</a:t>
                      </a:r>
                      <a:endParaRPr/>
                    </a:p>
                  </a:txBody>
                  <a:tcPr marL="91425" marR="91425" marT="91425" marB="91425"/>
                </a:tc>
                <a:tc>
                  <a:txBody>
                    <a:bodyPr/>
                    <a:lstStyle/>
                    <a:p>
                      <a:pPr marL="0" lvl="0" indent="0" algn="l" rtl="0">
                        <a:spcBef>
                          <a:spcPts val="0"/>
                        </a:spcBef>
                        <a:spcAft>
                          <a:spcPts val="0"/>
                        </a:spcAft>
                        <a:buNone/>
                      </a:pPr>
                      <a:r>
                        <a:rPr lang="en"/>
                        <a:t>11.34</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3.90</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4.25</a:t>
                      </a:r>
                      <a:endParaRPr/>
                    </a:p>
                  </a:txBody>
                  <a:tcPr marL="91425" marR="91425" marT="91425" marB="91425"/>
                </a:tc>
              </a:tr>
            </a:tbl>
          </a:graphicData>
        </a:graphic>
      </p:graphicFrame>
      <p:pic>
        <p:nvPicPr>
          <p:cNvPr id="159" name="Google Shape;159;p28" descr="Forms response chart. Question title: 14. Teachers are able to identify your weaknesses and help you to overcome them.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65" name="Google Shape;165;p29"/>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9</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18.08</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26</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27</a:t>
                      </a:r>
                      <a:endParaRPr/>
                    </a:p>
                  </a:txBody>
                  <a:tcPr marL="91425" marR="91425" marT="91425" marB="91425"/>
                </a:tc>
                <a:tc>
                  <a:txBody>
                    <a:bodyPr/>
                    <a:lstStyle/>
                    <a:p>
                      <a:pPr marL="0" lvl="0" indent="0" algn="l" rtl="0">
                        <a:spcBef>
                          <a:spcPts val="0"/>
                        </a:spcBef>
                        <a:spcAft>
                          <a:spcPts val="0"/>
                        </a:spcAft>
                        <a:buNone/>
                      </a:pPr>
                      <a:r>
                        <a:rPr lang="en"/>
                        <a:t>26</a:t>
                      </a:r>
                      <a:endParaRPr/>
                    </a:p>
                  </a:txBody>
                  <a:tcPr marL="91425" marR="91425" marT="91425" marB="91425"/>
                </a:tc>
                <a:tc>
                  <a:txBody>
                    <a:bodyPr/>
                    <a:lstStyle/>
                    <a:p>
                      <a:pPr marL="0" lvl="0" indent="0" algn="l" rtl="0">
                        <a:spcBef>
                          <a:spcPts val="0"/>
                        </a:spcBef>
                        <a:spcAft>
                          <a:spcPts val="0"/>
                        </a:spcAft>
                        <a:buNone/>
                      </a:pPr>
                      <a:r>
                        <a:rPr lang="en"/>
                        <a:t>28</a:t>
                      </a:r>
                      <a:endParaRPr/>
                    </a:p>
                  </a:txBody>
                  <a:tcPr marL="91425" marR="91425" marT="91425" marB="91425"/>
                </a:tc>
                <a:tc>
                  <a:txBody>
                    <a:bodyPr/>
                    <a:lstStyle/>
                    <a:p>
                      <a:pPr marL="0" lvl="0" indent="0" algn="l" rtl="0">
                        <a:spcBef>
                          <a:spcPts val="0"/>
                        </a:spcBef>
                        <a:spcAft>
                          <a:spcPts val="0"/>
                        </a:spcAft>
                        <a:buNone/>
                      </a:pPr>
                      <a:r>
                        <a:rPr lang="en"/>
                        <a:t>26</a:t>
                      </a:r>
                      <a:endParaRPr/>
                    </a:p>
                  </a:txBody>
                  <a:tcPr marL="91425" marR="91425" marT="91425" marB="91425"/>
                </a:tc>
                <a:tc>
                  <a:txBody>
                    <a:bodyPr/>
                    <a:lstStyle/>
                    <a:p>
                      <a:pPr marL="0" lvl="0" indent="0" algn="l" rtl="0">
                        <a:spcBef>
                          <a:spcPts val="0"/>
                        </a:spcBef>
                        <a:spcAft>
                          <a:spcPts val="0"/>
                        </a:spcAft>
                        <a:buNone/>
                      </a:pPr>
                      <a:r>
                        <a:rPr lang="en"/>
                        <a:t>28</a:t>
                      </a:r>
                      <a:endParaRPr/>
                    </a:p>
                  </a:txBody>
                  <a:tcPr marL="91425" marR="91425" marT="91425" marB="91425"/>
                </a:tc>
                <a:tc>
                  <a:txBody>
                    <a:bodyPr/>
                    <a:lstStyle/>
                    <a:p>
                      <a:pPr marL="0" lvl="0" indent="0" algn="l" rtl="0">
                        <a:spcBef>
                          <a:spcPts val="0"/>
                        </a:spcBef>
                        <a:spcAft>
                          <a:spcPts val="0"/>
                        </a:spcAft>
                        <a:buNone/>
                      </a:pPr>
                      <a:r>
                        <a:rPr lang="en"/>
                        <a:t>57.09</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12</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11</a:t>
                      </a:r>
                      <a:endParaRPr/>
                    </a:p>
                  </a:txBody>
                  <a:tcPr marL="91425" marR="91425" marT="91425" marB="91425"/>
                </a:tc>
                <a:tc>
                  <a:txBody>
                    <a:bodyPr/>
                    <a:lstStyle/>
                    <a:p>
                      <a:pPr marL="0" lvl="0" indent="0" algn="l" rtl="0">
                        <a:spcBef>
                          <a:spcPts val="0"/>
                        </a:spcBef>
                        <a:spcAft>
                          <a:spcPts val="0"/>
                        </a:spcAft>
                        <a:buNone/>
                      </a:pPr>
                      <a:r>
                        <a:rPr lang="en"/>
                        <a:t>12</a:t>
                      </a:r>
                      <a:endParaRPr/>
                    </a:p>
                  </a:txBody>
                  <a:tcPr marL="91425" marR="91425" marT="91425" marB="91425"/>
                </a:tc>
                <a:tc>
                  <a:txBody>
                    <a:bodyPr/>
                    <a:lstStyle/>
                    <a:p>
                      <a:pPr marL="0" lvl="0" indent="0" algn="l" rtl="0">
                        <a:spcBef>
                          <a:spcPts val="0"/>
                        </a:spcBef>
                        <a:spcAft>
                          <a:spcPts val="0"/>
                        </a:spcAft>
                        <a:buNone/>
                      </a:pPr>
                      <a:r>
                        <a:rPr lang="en"/>
                        <a:t>10</a:t>
                      </a:r>
                      <a:endParaRPr/>
                    </a:p>
                  </a:txBody>
                  <a:tcPr marL="91425" marR="91425" marT="91425" marB="91425"/>
                </a:tc>
                <a:tc>
                  <a:txBody>
                    <a:bodyPr/>
                    <a:lstStyle/>
                    <a:p>
                      <a:pPr marL="0" lvl="0" indent="0" algn="l" rtl="0">
                        <a:spcBef>
                          <a:spcPts val="0"/>
                        </a:spcBef>
                        <a:spcAft>
                          <a:spcPts val="0"/>
                        </a:spcAft>
                        <a:buNone/>
                      </a:pPr>
                      <a:r>
                        <a:rPr lang="en"/>
                        <a:t>12</a:t>
                      </a:r>
                      <a:endParaRPr/>
                    </a:p>
                  </a:txBody>
                  <a:tcPr marL="91425" marR="91425" marT="91425" marB="91425"/>
                </a:tc>
                <a:tc>
                  <a:txBody>
                    <a:bodyPr/>
                    <a:lstStyle/>
                    <a:p>
                      <a:pPr marL="0" lvl="0" indent="0" algn="l" rtl="0">
                        <a:spcBef>
                          <a:spcPts val="0"/>
                        </a:spcBef>
                        <a:spcAft>
                          <a:spcPts val="0"/>
                        </a:spcAft>
                        <a:buNone/>
                      </a:pPr>
                      <a:r>
                        <a:rPr lang="en"/>
                        <a:t>11</a:t>
                      </a:r>
                      <a:endParaRPr/>
                    </a:p>
                  </a:txBody>
                  <a:tcPr marL="91425" marR="91425" marT="91425" marB="91425"/>
                </a:tc>
                <a:tc>
                  <a:txBody>
                    <a:bodyPr/>
                    <a:lstStyle/>
                    <a:p>
                      <a:pPr marL="0" lvl="0" indent="0" algn="l" rtl="0">
                        <a:spcBef>
                          <a:spcPts val="0"/>
                        </a:spcBef>
                        <a:spcAft>
                          <a:spcPts val="0"/>
                        </a:spcAft>
                        <a:buNone/>
                      </a:pPr>
                      <a:r>
                        <a:rPr lang="en"/>
                        <a:t>24.11</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0.70</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r>
            </a:tbl>
          </a:graphicData>
        </a:graphic>
      </p:graphicFrame>
      <p:pic>
        <p:nvPicPr>
          <p:cNvPr id="166" name="Google Shape;166;p29" descr="Forms response chart. Question title: 15. The institution makes effort to engage students in the monitoring, review and continuous quality improvement of the teaching learning process..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72" name="Google Shape;172;p30"/>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15</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14</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28.36</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24</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26</a:t>
                      </a:r>
                      <a:endParaRPr/>
                    </a:p>
                  </a:txBody>
                  <a:tcPr marL="91425" marR="91425" marT="91425" marB="91425"/>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51.06</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7</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16.66</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1.77</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2.12</a:t>
                      </a:r>
                      <a:endParaRPr/>
                    </a:p>
                  </a:txBody>
                  <a:tcPr marL="91425" marR="91425" marT="91425" marB="91425"/>
                </a:tc>
              </a:tr>
            </a:tbl>
          </a:graphicData>
        </a:graphic>
      </p:graphicFrame>
      <p:pic>
        <p:nvPicPr>
          <p:cNvPr id="173" name="Google Shape;173;p30" descr="Forms response chart. Question title: H.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79" name="Google Shape;179;p31"/>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15</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14</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11</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27.65</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23</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24</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24</a:t>
                      </a:r>
                      <a:endParaRPr/>
                    </a:p>
                  </a:txBody>
                  <a:tcPr marL="91425" marR="91425" marT="91425" marB="91425"/>
                </a:tc>
                <a:tc>
                  <a:txBody>
                    <a:bodyPr/>
                    <a:lstStyle/>
                    <a:p>
                      <a:pPr marL="0" lvl="0" indent="0" algn="l" rtl="0">
                        <a:spcBef>
                          <a:spcPts val="0"/>
                        </a:spcBef>
                        <a:spcAft>
                          <a:spcPts val="0"/>
                        </a:spcAft>
                        <a:buNone/>
                      </a:pPr>
                      <a:r>
                        <a:rPr lang="en"/>
                        <a:t>51.06</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8</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10</a:t>
                      </a:r>
                      <a:endParaRPr/>
                    </a:p>
                  </a:txBody>
                  <a:tcPr marL="91425" marR="91425" marT="91425" marB="91425"/>
                </a:tc>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10</a:t>
                      </a:r>
                      <a:endParaRPr/>
                    </a:p>
                  </a:txBody>
                  <a:tcPr marL="91425" marR="91425" marT="91425" marB="91425"/>
                </a:tc>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18.79</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2.48</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r>
            </a:tbl>
          </a:graphicData>
        </a:graphic>
      </p:graphicFrame>
      <p:pic>
        <p:nvPicPr>
          <p:cNvPr id="180" name="Google Shape;180;p31" descr="Forms response chart. Question title: 17. Teachers encourage you to participate in extracurricular activities..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Faculty-Subject Distribution</a:t>
            </a:r>
            <a:endParaRPr/>
          </a:p>
          <a:p>
            <a:pPr marL="0" lvl="0" indent="0" algn="l" rtl="0">
              <a:spcBef>
                <a:spcPts val="0"/>
              </a:spcBef>
              <a:spcAft>
                <a:spcPts val="0"/>
              </a:spcAft>
              <a:buNone/>
            </a:pPr>
            <a:endParaRPr/>
          </a:p>
        </p:txBody>
      </p:sp>
      <p:graphicFrame>
        <p:nvGraphicFramePr>
          <p:cNvPr id="61" name="Google Shape;61;p14"/>
          <p:cNvGraphicFramePr/>
          <p:nvPr/>
        </p:nvGraphicFramePr>
        <p:xfrm>
          <a:off x="311750" y="1320400"/>
          <a:ext cx="8697750" cy="3805905"/>
        </p:xfrm>
        <a:graphic>
          <a:graphicData uri="http://schemas.openxmlformats.org/drawingml/2006/table">
            <a:tbl>
              <a:tblPr>
                <a:noFill/>
                <a:tableStyleId>{7344CE80-7530-4ABC-8BBB-7DD66E9B6EEA}</a:tableStyleId>
              </a:tblPr>
              <a:tblGrid>
                <a:gridCol w="611700"/>
                <a:gridCol w="2867400"/>
                <a:gridCol w="1107475"/>
                <a:gridCol w="2916975"/>
                <a:gridCol w="1194200"/>
              </a:tblGrid>
              <a:tr h="560025">
                <a:tc>
                  <a:txBody>
                    <a:bodyPr/>
                    <a:lstStyle/>
                    <a:p>
                      <a:pPr marL="0" lvl="0" indent="0" algn="l" rtl="0">
                        <a:spcBef>
                          <a:spcPts val="0"/>
                        </a:spcBef>
                        <a:spcAft>
                          <a:spcPts val="0"/>
                        </a:spcAft>
                        <a:buNone/>
                      </a:pPr>
                      <a:r>
                        <a:rPr lang="en"/>
                        <a:t>Sr.No</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Abb.</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Name of the 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Abb.</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60025">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Design of Steel Structure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Mr. Salunkhe S.P.</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60025">
                <a:tc>
                  <a:txBody>
                    <a:bodyPr/>
                    <a:lstStyle/>
                    <a:p>
                      <a:pPr marL="0" lvl="0" indent="0" algn="l" rtl="0">
                        <a:spcBef>
                          <a:spcPts val="0"/>
                        </a:spcBef>
                        <a:spcAft>
                          <a:spcPts val="0"/>
                        </a:spcAft>
                        <a:buNone/>
                      </a:pPr>
                      <a:r>
                        <a:rPr lang="en"/>
                        <a:t>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Structural Mechanics-II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Dr. Thombare V.R.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65075">
                <a:tc>
                  <a:txBody>
                    <a:bodyPr/>
                    <a:lstStyle/>
                    <a:p>
                      <a:pPr marL="0" lvl="0" indent="0" algn="l" rtl="0">
                        <a:spcBef>
                          <a:spcPts val="0"/>
                        </a:spcBef>
                        <a:spcAft>
                          <a:spcPts val="0"/>
                        </a:spcAft>
                        <a:buNone/>
                      </a:pPr>
                      <a:r>
                        <a:rPr lang="en"/>
                        <a:t>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Mechanics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Mrs. Mohite J.R.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60025">
                <a:tc>
                  <a:txBody>
                    <a:bodyPr/>
                    <a:lstStyle/>
                    <a:p>
                      <a:pPr marL="0" lvl="0" indent="0" algn="l" rtl="0">
                        <a:spcBef>
                          <a:spcPts val="0"/>
                        </a:spcBef>
                        <a:spcAft>
                          <a:spcPts val="0"/>
                        </a:spcAft>
                        <a:buNone/>
                      </a:pPr>
                      <a:r>
                        <a:rPr lang="en"/>
                        <a:t>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Environmental Engineering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Ms. Machhav Pallavi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60025">
                <a:tc>
                  <a:txBody>
                    <a:bodyPr/>
                    <a:lstStyle/>
                    <a:p>
                      <a:pPr marL="0" lvl="0" indent="0" algn="l" rtl="0">
                        <a:spcBef>
                          <a:spcPts val="0"/>
                        </a:spcBef>
                        <a:spcAft>
                          <a:spcPts val="0"/>
                        </a:spcAft>
                        <a:buNone/>
                      </a:pPr>
                      <a:r>
                        <a:rPr lang="en"/>
                        <a:t>6</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Transportation Engineering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Ms. Jadhav D.S.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60025">
                <a:tc>
                  <a:txBody>
                    <a:bodyPr/>
                    <a:lstStyle/>
                    <a:p>
                      <a:pPr marL="0" lvl="0" indent="0" algn="l" rtl="0">
                        <a:spcBef>
                          <a:spcPts val="0"/>
                        </a:spcBef>
                        <a:spcAft>
                          <a:spcPts val="0"/>
                        </a:spcAft>
                        <a:buNone/>
                      </a:pPr>
                      <a:r>
                        <a:rPr lang="en"/>
                        <a:t>7</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Material Testing &amp; Evaluation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Mr. Sapkal R.N.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86" name="Google Shape;186;p32"/>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14</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11</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25.88</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25</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26</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26</a:t>
                      </a:r>
                      <a:endParaRPr/>
                    </a:p>
                  </a:txBody>
                  <a:tcPr marL="91425" marR="91425" marT="91425" marB="91425"/>
                </a:tc>
                <a:tc>
                  <a:txBody>
                    <a:bodyPr/>
                    <a:lstStyle/>
                    <a:p>
                      <a:pPr marL="0" lvl="0" indent="0" algn="l" rtl="0">
                        <a:spcBef>
                          <a:spcPts val="0"/>
                        </a:spcBef>
                        <a:spcAft>
                          <a:spcPts val="0"/>
                        </a:spcAft>
                        <a:buNone/>
                      </a:pPr>
                      <a:r>
                        <a:rPr lang="en"/>
                        <a:t>26</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54.55</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6</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14.89</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1.77</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3.19</a:t>
                      </a:r>
                      <a:endParaRPr/>
                    </a:p>
                  </a:txBody>
                  <a:tcPr marL="91425" marR="91425" marT="91425" marB="91425"/>
                </a:tc>
              </a:tr>
            </a:tbl>
          </a:graphicData>
        </a:graphic>
      </p:graphicFrame>
      <p:pic>
        <p:nvPicPr>
          <p:cNvPr id="187" name="Google Shape;187;p32" descr="Forms response chart. Question title: 18. Efforts are made by teachers to inculcate soft skills, life skills and employability skills to make you ready for the world of work. Number of responses: ."/>
          <p:cNvPicPr preferRelativeResize="0"/>
          <p:nvPr/>
        </p:nvPicPr>
        <p:blipFill>
          <a:blip r:embed="rId3">
            <a:alphaModFix/>
          </a:blip>
          <a:stretch>
            <a:fillRect/>
          </a:stretch>
        </p:blipFill>
        <p:spPr>
          <a:xfrm>
            <a:off x="0" y="0"/>
            <a:ext cx="9144000" cy="2280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93" name="Google Shape;193;p33"/>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22</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14</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16</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21</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38.65</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16</a:t>
                      </a:r>
                      <a:endParaRPr/>
                    </a:p>
                  </a:txBody>
                  <a:tcPr marL="91425" marR="91425" marT="91425" marB="91425"/>
                </a:tc>
                <a:tc>
                  <a:txBody>
                    <a:bodyPr/>
                    <a:lstStyle/>
                    <a:p>
                      <a:pPr marL="0" lvl="0" indent="0" algn="l" rtl="0">
                        <a:spcBef>
                          <a:spcPts val="0"/>
                        </a:spcBef>
                        <a:spcAft>
                          <a:spcPts val="0"/>
                        </a:spcAft>
                        <a:buNone/>
                      </a:pPr>
                      <a:r>
                        <a:rPr lang="en"/>
                        <a:t>15</a:t>
                      </a:r>
                      <a:endParaRPr/>
                    </a:p>
                  </a:txBody>
                  <a:tcPr marL="91425" marR="91425" marT="91425" marB="91425"/>
                </a:tc>
                <a:tc>
                  <a:txBody>
                    <a:bodyPr/>
                    <a:lstStyle/>
                    <a:p>
                      <a:pPr marL="0" lvl="0" indent="0" algn="l" rtl="0">
                        <a:spcBef>
                          <a:spcPts val="0"/>
                        </a:spcBef>
                        <a:spcAft>
                          <a:spcPts val="0"/>
                        </a:spcAft>
                        <a:buNone/>
                      </a:pPr>
                      <a:r>
                        <a:rPr lang="en"/>
                        <a:t>14</a:t>
                      </a:r>
                      <a:endParaRPr/>
                    </a:p>
                  </a:txBody>
                  <a:tcPr marL="91425" marR="91425" marT="91425" marB="91425"/>
                </a:tc>
                <a:tc>
                  <a:txBody>
                    <a:bodyPr/>
                    <a:lstStyle/>
                    <a:p>
                      <a:pPr marL="0" lvl="0" indent="0" algn="l" rtl="0">
                        <a:spcBef>
                          <a:spcPts val="0"/>
                        </a:spcBef>
                        <a:spcAft>
                          <a:spcPts val="0"/>
                        </a:spcAft>
                        <a:buNone/>
                      </a:pPr>
                      <a:r>
                        <a:rPr lang="en"/>
                        <a:t>13</a:t>
                      </a:r>
                      <a:endParaRPr/>
                    </a:p>
                  </a:txBody>
                  <a:tcPr marL="91425" marR="91425" marT="91425" marB="91425"/>
                </a:tc>
                <a:tc>
                  <a:txBody>
                    <a:bodyPr/>
                    <a:lstStyle/>
                    <a:p>
                      <a:pPr marL="0" lvl="0" indent="0" algn="l" rtl="0">
                        <a:spcBef>
                          <a:spcPts val="0"/>
                        </a:spcBef>
                        <a:spcAft>
                          <a:spcPts val="0"/>
                        </a:spcAft>
                        <a:buNone/>
                      </a:pPr>
                      <a:r>
                        <a:rPr lang="en"/>
                        <a:t>13</a:t>
                      </a:r>
                      <a:endParaRPr/>
                    </a:p>
                  </a:txBody>
                  <a:tcPr marL="91425" marR="91425" marT="91425" marB="91425"/>
                </a:tc>
                <a:tc>
                  <a:txBody>
                    <a:bodyPr/>
                    <a:lstStyle/>
                    <a:p>
                      <a:pPr marL="0" lvl="0" indent="0" algn="l" rtl="0">
                        <a:spcBef>
                          <a:spcPts val="0"/>
                        </a:spcBef>
                        <a:spcAft>
                          <a:spcPts val="0"/>
                        </a:spcAft>
                        <a:buNone/>
                      </a:pPr>
                      <a:r>
                        <a:rPr lang="en"/>
                        <a:t>29.07</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7</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13.12</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5</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11.34</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4</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7.80</a:t>
                      </a:r>
                      <a:endParaRPr/>
                    </a:p>
                  </a:txBody>
                  <a:tcPr marL="91425" marR="91425" marT="91425" marB="91425"/>
                </a:tc>
              </a:tr>
            </a:tbl>
          </a:graphicData>
        </a:graphic>
      </p:graphicFrame>
      <p:pic>
        <p:nvPicPr>
          <p:cNvPr id="194" name="Google Shape;194;p33" descr="Forms response chart. Question title: 19. What percentage of teachers use ICT tools such as LCD projector, Multimedia , etc while teaching. Number of responses: ."/>
          <p:cNvPicPr preferRelativeResize="0"/>
          <p:nvPr/>
        </p:nvPicPr>
        <p:blipFill>
          <a:blip r:embed="rId3">
            <a:alphaModFix/>
          </a:blip>
          <a:stretch>
            <a:fillRect/>
          </a:stretch>
        </p:blipFill>
        <p:spPr>
          <a:xfrm>
            <a:off x="0" y="0"/>
            <a:ext cx="9144000" cy="2280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200" name="Google Shape;200;p34"/>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12</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21.98</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24</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29</a:t>
                      </a:r>
                      <a:endParaRPr/>
                    </a:p>
                  </a:txBody>
                  <a:tcPr marL="91425" marR="91425" marT="91425" marB="91425"/>
                </a:tc>
                <a:tc>
                  <a:txBody>
                    <a:bodyPr/>
                    <a:lstStyle/>
                    <a:p>
                      <a:pPr marL="0" lvl="0" indent="0" algn="l" rtl="0">
                        <a:spcBef>
                          <a:spcPts val="0"/>
                        </a:spcBef>
                        <a:spcAft>
                          <a:spcPts val="0"/>
                        </a:spcAft>
                        <a:buNone/>
                      </a:pPr>
                      <a:r>
                        <a:rPr lang="en"/>
                        <a:t>24</a:t>
                      </a:r>
                      <a:endParaRPr/>
                    </a:p>
                  </a:txBody>
                  <a:tcPr marL="91425" marR="91425" marT="91425" marB="91425"/>
                </a:tc>
                <a:tc>
                  <a:txBody>
                    <a:bodyPr/>
                    <a:lstStyle/>
                    <a:p>
                      <a:pPr marL="0" lvl="0" indent="0" algn="l" rtl="0">
                        <a:spcBef>
                          <a:spcPts val="0"/>
                        </a:spcBef>
                        <a:spcAft>
                          <a:spcPts val="0"/>
                        </a:spcAft>
                        <a:buNone/>
                      </a:pPr>
                      <a:r>
                        <a:rPr lang="en"/>
                        <a:t>27</a:t>
                      </a:r>
                      <a:endParaRPr/>
                    </a:p>
                  </a:txBody>
                  <a:tcPr marL="91425" marR="91425" marT="91425" marB="91425"/>
                </a:tc>
                <a:tc>
                  <a:txBody>
                    <a:bodyPr/>
                    <a:lstStyle/>
                    <a:p>
                      <a:pPr marL="0" lvl="0" indent="0" algn="l" rtl="0">
                        <a:spcBef>
                          <a:spcPts val="0"/>
                        </a:spcBef>
                        <a:spcAft>
                          <a:spcPts val="0"/>
                        </a:spcAft>
                        <a:buNone/>
                      </a:pPr>
                      <a:r>
                        <a:rPr lang="en"/>
                        <a:t>54.60</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12</a:t>
                      </a:r>
                      <a:endParaRPr/>
                    </a:p>
                  </a:txBody>
                  <a:tcPr marL="91425" marR="91425" marT="91425" marB="91425"/>
                </a:tc>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10</a:t>
                      </a:r>
                      <a:endParaRPr/>
                    </a:p>
                  </a:txBody>
                  <a:tcPr marL="91425" marR="91425" marT="91425" marB="91425"/>
                </a:tc>
                <a:tc>
                  <a:txBody>
                    <a:bodyPr/>
                    <a:lstStyle/>
                    <a:p>
                      <a:pPr marL="0" lvl="0" indent="0" algn="l" rtl="0">
                        <a:spcBef>
                          <a:spcPts val="0"/>
                        </a:spcBef>
                        <a:spcAft>
                          <a:spcPts val="0"/>
                        </a:spcAft>
                        <a:buNone/>
                      </a:pPr>
                      <a:r>
                        <a:rPr lang="en"/>
                        <a:t>19.14</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0.24</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r>
            </a:tbl>
          </a:graphicData>
        </a:graphic>
      </p:graphicFrame>
      <p:pic>
        <p:nvPicPr>
          <p:cNvPr id="201" name="Google Shape;201;p34" descr="Forms response chart. Question title: 20. The overall quality of teaching-learning process in your institute is very good. Number of responses: ."/>
          <p:cNvPicPr preferRelativeResize="0"/>
          <p:nvPr/>
        </p:nvPicPr>
        <p:blipFill>
          <a:blip r:embed="rId3">
            <a:alphaModFix/>
          </a:blip>
          <a:stretch>
            <a:fillRect/>
          </a:stretch>
        </p:blipFill>
        <p:spPr>
          <a:xfrm>
            <a:off x="0" y="0"/>
            <a:ext cx="9144000" cy="2305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173525"/>
            <a:ext cx="8520600" cy="84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300"/>
              <a:t>Give 3 Observation/Suggestion to improve the overall teaching learning experience of respective teachers</a:t>
            </a:r>
            <a:endParaRPr sz="2300"/>
          </a:p>
          <a:p>
            <a:pPr marL="0" lvl="0" indent="0" algn="l" rtl="0">
              <a:spcBef>
                <a:spcPts val="0"/>
              </a:spcBef>
              <a:spcAft>
                <a:spcPts val="0"/>
              </a:spcAft>
              <a:buNone/>
            </a:pPr>
            <a:endParaRPr/>
          </a:p>
        </p:txBody>
      </p:sp>
      <p:sp>
        <p:nvSpPr>
          <p:cNvPr id="207" name="Google Shape;20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AutoNum type="arabicParenR"/>
            </a:pPr>
            <a:r>
              <a:rPr lang="en" sz="2000">
                <a:solidFill>
                  <a:schemeClr val="dk1"/>
                </a:solidFill>
              </a:rPr>
              <a:t>Due to covid we are not able to take some collage material and that's going hard to complete assignment work and other written work, please give us study work in objective type its an request</a:t>
            </a:r>
            <a:endParaRPr sz="2000">
              <a:solidFill>
                <a:schemeClr val="dk1"/>
              </a:solidFill>
            </a:endParaRPr>
          </a:p>
          <a:p>
            <a:pPr marL="457200" lvl="0" indent="-355600" algn="l" rtl="0">
              <a:spcBef>
                <a:spcPts val="1600"/>
              </a:spcBef>
              <a:spcAft>
                <a:spcPts val="0"/>
              </a:spcAft>
              <a:buClr>
                <a:schemeClr val="dk1"/>
              </a:buClr>
              <a:buSzPts val="2000"/>
              <a:buAutoNum type="arabicParenR"/>
            </a:pPr>
            <a:r>
              <a:rPr lang="en">
                <a:solidFill>
                  <a:schemeClr val="dk1"/>
                </a:solidFill>
              </a:rPr>
              <a:t>Sound quality and screen presenting is slightly less</a:t>
            </a:r>
            <a:endParaRPr sz="3000">
              <a:solidFill>
                <a:schemeClr val="dk1"/>
              </a:solidFill>
              <a:highlight>
                <a:schemeClr val="lt1"/>
              </a:highlight>
            </a:endParaRPr>
          </a:p>
          <a:p>
            <a:pPr marL="457200" lvl="0" indent="-349250" algn="l" rtl="0">
              <a:spcBef>
                <a:spcPts val="0"/>
              </a:spcBef>
              <a:spcAft>
                <a:spcPts val="0"/>
              </a:spcAft>
              <a:buClr>
                <a:schemeClr val="dk1"/>
              </a:buClr>
              <a:buSzPts val="1900"/>
              <a:buAutoNum type="arabicParenR"/>
            </a:pPr>
            <a:r>
              <a:rPr lang="en" sz="1900">
                <a:solidFill>
                  <a:schemeClr val="dk1"/>
                </a:solidFill>
              </a:rPr>
              <a:t>Improve the teaching process</a:t>
            </a:r>
            <a:endParaRPr sz="2900">
              <a:solidFill>
                <a:schemeClr val="dk1"/>
              </a:solidFill>
              <a:highlight>
                <a:schemeClr val="lt1"/>
              </a:highlight>
            </a:endParaRPr>
          </a:p>
          <a:p>
            <a:pPr marL="457200" lvl="0" indent="-292100" algn="l" rtl="0">
              <a:spcBef>
                <a:spcPts val="0"/>
              </a:spcBef>
              <a:spcAft>
                <a:spcPts val="0"/>
              </a:spcAft>
              <a:buClr>
                <a:schemeClr val="dk1"/>
              </a:buClr>
              <a:buSzPts val="1000"/>
              <a:buAutoNum type="arabicParenR"/>
            </a:pPr>
            <a:r>
              <a:rPr lang="en" sz="2000">
                <a:solidFill>
                  <a:schemeClr val="dk1"/>
                </a:solidFill>
                <a:highlight>
                  <a:schemeClr val="lt1"/>
                </a:highlight>
              </a:rPr>
              <a:t>Take More examples i.e Numericals</a:t>
            </a:r>
            <a:endParaRPr sz="2000">
              <a:solidFill>
                <a:schemeClr val="dk1"/>
              </a:solidFill>
              <a:highlight>
                <a:schemeClr val="lt1"/>
              </a:highlight>
            </a:endParaRPr>
          </a:p>
          <a:p>
            <a:pPr marL="457200" lvl="0" indent="-292100" algn="l" rtl="0">
              <a:spcBef>
                <a:spcPts val="0"/>
              </a:spcBef>
              <a:spcAft>
                <a:spcPts val="0"/>
              </a:spcAft>
              <a:buClr>
                <a:schemeClr val="dk1"/>
              </a:buClr>
              <a:buSzPts val="1000"/>
              <a:buAutoNum type="arabicParenR"/>
            </a:pPr>
            <a:r>
              <a:rPr lang="en" sz="2000">
                <a:solidFill>
                  <a:schemeClr val="dk1"/>
                </a:solidFill>
                <a:highlight>
                  <a:schemeClr val="lt1"/>
                </a:highlight>
              </a:rPr>
              <a:t>Share the screen in online lectures</a:t>
            </a:r>
            <a:endParaRPr sz="2000">
              <a:solidFill>
                <a:schemeClr val="dk1"/>
              </a:solidFill>
              <a:highlight>
                <a:schemeClr val="lt1"/>
              </a:highlight>
            </a:endParaRPr>
          </a:p>
          <a:p>
            <a:pPr marL="0" lvl="0" indent="0" algn="l" rtl="0">
              <a:spcBef>
                <a:spcPts val="1600"/>
              </a:spcBef>
              <a:spcAft>
                <a:spcPts val="1600"/>
              </a:spcAft>
              <a:buNone/>
            </a:pPr>
            <a:endParaRPr sz="15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148725" y="0"/>
            <a:ext cx="8995200" cy="63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Overall Analysis</a:t>
            </a:r>
            <a:endParaRPr/>
          </a:p>
        </p:txBody>
      </p:sp>
      <p:graphicFrame>
        <p:nvGraphicFramePr>
          <p:cNvPr id="213" name="Google Shape;213;p36"/>
          <p:cNvGraphicFramePr/>
          <p:nvPr/>
        </p:nvGraphicFramePr>
        <p:xfrm>
          <a:off x="252200" y="1002750"/>
          <a:ext cx="8710225" cy="4084110"/>
        </p:xfrm>
        <a:graphic>
          <a:graphicData uri="http://schemas.openxmlformats.org/drawingml/2006/table">
            <a:tbl>
              <a:tblPr>
                <a:noFill/>
                <a:tableStyleId>{7344CE80-7530-4ABC-8BBB-7DD66E9B6EEA}</a:tableStyleId>
              </a:tblPr>
              <a:tblGrid>
                <a:gridCol w="1193600"/>
                <a:gridCol w="1310150"/>
                <a:gridCol w="2773100"/>
                <a:gridCol w="3433375"/>
              </a:tblGrid>
              <a:tr h="396200">
                <a:tc>
                  <a:txBody>
                    <a:bodyPr/>
                    <a:lstStyle/>
                    <a:p>
                      <a:pPr marL="0" lvl="0" indent="0" algn="ctr" rtl="0">
                        <a:spcBef>
                          <a:spcPts val="0"/>
                        </a:spcBef>
                        <a:spcAft>
                          <a:spcPts val="0"/>
                        </a:spcAft>
                        <a:buNone/>
                      </a:pPr>
                      <a:r>
                        <a:rPr lang="en" sz="1600" b="1"/>
                        <a:t>Subject</a:t>
                      </a:r>
                      <a:endParaRPr sz="1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b="1"/>
                        <a:t>Faculty</a:t>
                      </a:r>
                      <a:endParaRPr sz="1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b="1"/>
                        <a:t>Appreciation</a:t>
                      </a:r>
                      <a:endParaRPr sz="1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b="1"/>
                        <a:t>Suggestion for improvement</a:t>
                      </a:r>
                      <a:endParaRPr sz="1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Syllabus Coverage, Talk to all Students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Give notes before lecture, Take more examples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Give notes before lecture, Better Communication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Talk to all students, Share screen in online lecture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Syllabus Coverage, Take more examples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Improve presentation skill, give notes before lecture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Syllabus Coverage, Give assignment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Share screen in online lecture, Talk to all students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Better Communication, Syllabus       Coverage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Give assignments, Record online lecture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Syllabus Coverage, Share screen in online lecture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Improve Presentation skill, Improve Teaching Process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67" name="Google Shape;67;p15"/>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11</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10</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16</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26.95</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30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19</a:t>
                      </a:r>
                      <a:endParaRPr/>
                    </a:p>
                  </a:txBody>
                  <a:tcPr marL="91425" marR="91425" marT="91425" marB="91425"/>
                </a:tc>
                <a:tc>
                  <a:txBody>
                    <a:bodyPr/>
                    <a:lstStyle/>
                    <a:p>
                      <a:pPr marL="0" lvl="0" indent="0" algn="l" rtl="0">
                        <a:spcBef>
                          <a:spcPts val="0"/>
                        </a:spcBef>
                        <a:spcAft>
                          <a:spcPts val="0"/>
                        </a:spcAft>
                        <a:buNone/>
                      </a:pPr>
                      <a:r>
                        <a:rPr lang="en"/>
                        <a:t>27</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27</a:t>
                      </a:r>
                      <a:endParaRPr/>
                    </a:p>
                  </a:txBody>
                  <a:tcPr marL="91425" marR="91425" marT="91425" marB="91425"/>
                </a:tc>
                <a:tc>
                  <a:txBody>
                    <a:bodyPr/>
                    <a:lstStyle/>
                    <a:p>
                      <a:pPr marL="0" lvl="0" indent="0" algn="l" rtl="0">
                        <a:spcBef>
                          <a:spcPts val="0"/>
                        </a:spcBef>
                        <a:spcAft>
                          <a:spcPts val="0"/>
                        </a:spcAft>
                        <a:buNone/>
                      </a:pPr>
                      <a:r>
                        <a:rPr lang="en"/>
                        <a:t>54.25</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3</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13</a:t>
                      </a:r>
                      <a:endParaRPr/>
                    </a:p>
                  </a:txBody>
                  <a:tcPr marL="91425" marR="91425" marT="91425" marB="91425"/>
                </a:tc>
                <a:tc>
                  <a:txBody>
                    <a:bodyPr/>
                    <a:lstStyle/>
                    <a:p>
                      <a:pPr marL="0" lvl="0" indent="0" algn="l" rtl="0">
                        <a:spcBef>
                          <a:spcPts val="0"/>
                        </a:spcBef>
                        <a:spcAft>
                          <a:spcPts val="0"/>
                        </a:spcAft>
                        <a:buNone/>
                      </a:pPr>
                      <a:r>
                        <a:rPr lang="en"/>
                        <a:t>4</a:t>
                      </a:r>
                      <a:endParaRPr/>
                    </a:p>
                  </a:txBody>
                  <a:tcPr marL="91425" marR="91425" marT="91425" marB="91425"/>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4</a:t>
                      </a:r>
                      <a:endParaRPr/>
                    </a:p>
                  </a:txBody>
                  <a:tcPr marL="91425" marR="91425" marT="91425" marB="91425"/>
                </a:tc>
                <a:tc>
                  <a:txBody>
                    <a:bodyPr/>
                    <a:lstStyle/>
                    <a:p>
                      <a:pPr marL="0" lvl="0" indent="0" algn="l" rtl="0">
                        <a:spcBef>
                          <a:spcPts val="0"/>
                        </a:spcBef>
                        <a:spcAft>
                          <a:spcPts val="0"/>
                        </a:spcAft>
                        <a:buNone/>
                      </a:pPr>
                      <a:r>
                        <a:rPr lang="en"/>
                        <a:t>11.70</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3</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7.09</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r>
            </a:tbl>
          </a:graphicData>
        </a:graphic>
      </p:graphicFrame>
      <p:pic>
        <p:nvPicPr>
          <p:cNvPr id="68" name="Google Shape;68;p15" descr="Forms response chart. Question title: 1. How much of the syllabus was covered in the class:. Number of responses: ."/>
          <p:cNvPicPr preferRelativeResize="0"/>
          <p:nvPr/>
        </p:nvPicPr>
        <p:blipFill>
          <a:blip r:embed="rId3">
            <a:alphaModFix/>
          </a:blip>
          <a:stretch>
            <a:fillRect/>
          </a:stretch>
        </p:blipFill>
        <p:spPr>
          <a:xfrm>
            <a:off x="0" y="0"/>
            <a:ext cx="9144000" cy="205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74" name="Google Shape;74;p16"/>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9</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6</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10</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16.67</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35</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34</a:t>
                      </a:r>
                      <a:endParaRPr/>
                    </a:p>
                  </a:txBody>
                  <a:tcPr marL="91425" marR="91425" marT="91425" marB="91425"/>
                </a:tc>
                <a:tc>
                  <a:txBody>
                    <a:bodyPr/>
                    <a:lstStyle/>
                    <a:p>
                      <a:pPr marL="0" lvl="0" indent="0" algn="l" rtl="0">
                        <a:spcBef>
                          <a:spcPts val="0"/>
                        </a:spcBef>
                        <a:spcAft>
                          <a:spcPts val="0"/>
                        </a:spcAft>
                        <a:buNone/>
                      </a:pPr>
                      <a:r>
                        <a:rPr lang="en"/>
                        <a:t>34</a:t>
                      </a:r>
                      <a:endParaRPr/>
                    </a:p>
                  </a:txBody>
                  <a:tcPr marL="91425" marR="91425" marT="91425" marB="91425"/>
                </a:tc>
                <a:tc>
                  <a:txBody>
                    <a:bodyPr/>
                    <a:lstStyle/>
                    <a:p>
                      <a:pPr marL="0" lvl="0" indent="0" algn="l" rtl="0">
                        <a:spcBef>
                          <a:spcPts val="0"/>
                        </a:spcBef>
                        <a:spcAft>
                          <a:spcPts val="0"/>
                        </a:spcAft>
                        <a:buNone/>
                      </a:pPr>
                      <a:r>
                        <a:rPr lang="en"/>
                        <a:t>33</a:t>
                      </a:r>
                      <a:endParaRPr/>
                    </a:p>
                  </a:txBody>
                  <a:tcPr marL="91425" marR="91425" marT="91425" marB="91425"/>
                </a:tc>
                <a:tc>
                  <a:txBody>
                    <a:bodyPr/>
                    <a:lstStyle/>
                    <a:p>
                      <a:pPr marL="0" lvl="0" indent="0" algn="l" rtl="0">
                        <a:spcBef>
                          <a:spcPts val="0"/>
                        </a:spcBef>
                        <a:spcAft>
                          <a:spcPts val="0"/>
                        </a:spcAft>
                        <a:buNone/>
                      </a:pPr>
                      <a:r>
                        <a:rPr lang="en"/>
                        <a:t>34</a:t>
                      </a:r>
                      <a:endParaRPr/>
                    </a:p>
                  </a:txBody>
                  <a:tcPr marL="91425" marR="91425" marT="91425" marB="91425"/>
                </a:tc>
                <a:tc>
                  <a:txBody>
                    <a:bodyPr/>
                    <a:lstStyle/>
                    <a:p>
                      <a:pPr marL="0" lvl="0" indent="0" algn="l" rtl="0">
                        <a:spcBef>
                          <a:spcPts val="0"/>
                        </a:spcBef>
                        <a:spcAft>
                          <a:spcPts val="0"/>
                        </a:spcAft>
                        <a:buNone/>
                      </a:pPr>
                      <a:r>
                        <a:rPr lang="en"/>
                        <a:t>34</a:t>
                      </a:r>
                      <a:endParaRPr/>
                    </a:p>
                  </a:txBody>
                  <a:tcPr marL="91425" marR="91425" marT="91425" marB="91425"/>
                </a:tc>
                <a:tc>
                  <a:txBody>
                    <a:bodyPr/>
                    <a:lstStyle/>
                    <a:p>
                      <a:pPr marL="0" lvl="0" indent="0" algn="l" rtl="0">
                        <a:spcBef>
                          <a:spcPts val="0"/>
                        </a:spcBef>
                        <a:spcAft>
                          <a:spcPts val="0"/>
                        </a:spcAft>
                        <a:buNone/>
                      </a:pPr>
                      <a:r>
                        <a:rPr lang="en"/>
                        <a:t>72.34</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3</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4</a:t>
                      </a:r>
                      <a:endParaRPr/>
                    </a:p>
                  </a:txBody>
                  <a:tcPr marL="91425" marR="91425" marT="91425" marB="91425"/>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9.57</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1.06</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0.35</a:t>
                      </a:r>
                      <a:endParaRPr/>
                    </a:p>
                  </a:txBody>
                  <a:tcPr marL="91425" marR="91425" marT="91425" marB="91425"/>
                </a:tc>
              </a:tr>
            </a:tbl>
          </a:graphicData>
        </a:graphic>
      </p:graphicFrame>
      <p:pic>
        <p:nvPicPr>
          <p:cNvPr id="75" name="Google Shape;75;p16" descr="Forms response chart. Question title: 2. How well did the teachers prepare for the classes?. Number of responses: ."/>
          <p:cNvPicPr preferRelativeResize="0"/>
          <p:nvPr/>
        </p:nvPicPr>
        <p:blipFill>
          <a:blip r:embed="rId3">
            <a:alphaModFix/>
          </a:blip>
          <a:stretch>
            <a:fillRect/>
          </a:stretch>
        </p:blipFill>
        <p:spPr>
          <a:xfrm>
            <a:off x="0" y="0"/>
            <a:ext cx="9144000" cy="2131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81" name="Google Shape;81;p17"/>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25</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24</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21</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46.69</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16</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17</a:t>
                      </a:r>
                      <a:endParaRPr/>
                    </a:p>
                  </a:txBody>
                  <a:tcPr marL="91425" marR="91425" marT="91425" marB="91425"/>
                </a:tc>
                <a:tc>
                  <a:txBody>
                    <a:bodyPr/>
                    <a:lstStyle/>
                    <a:p>
                      <a:pPr marL="0" lvl="0" indent="0" algn="l" rtl="0">
                        <a:spcBef>
                          <a:spcPts val="0"/>
                        </a:spcBef>
                        <a:spcAft>
                          <a:spcPts val="0"/>
                        </a:spcAft>
                        <a:buNone/>
                      </a:pPr>
                      <a:r>
                        <a:rPr lang="en"/>
                        <a:t>15</a:t>
                      </a:r>
                      <a:endParaRPr/>
                    </a:p>
                  </a:txBody>
                  <a:tcPr marL="91425" marR="91425" marT="91425" marB="91425"/>
                </a:tc>
                <a:tc>
                  <a:txBody>
                    <a:bodyPr/>
                    <a:lstStyle/>
                    <a:p>
                      <a:pPr marL="0" lvl="0" indent="0" algn="l" rtl="0">
                        <a:spcBef>
                          <a:spcPts val="0"/>
                        </a:spcBef>
                        <a:spcAft>
                          <a:spcPts val="0"/>
                        </a:spcAft>
                        <a:buNone/>
                      </a:pPr>
                      <a:r>
                        <a:rPr lang="en"/>
                        <a:t>17</a:t>
                      </a:r>
                      <a:endParaRPr/>
                    </a:p>
                  </a:txBody>
                  <a:tcPr marL="91425" marR="91425" marT="91425" marB="91425"/>
                </a:tc>
                <a:tc>
                  <a:txBody>
                    <a:bodyPr/>
                    <a:lstStyle/>
                    <a:p>
                      <a:pPr marL="0" lvl="0" indent="0" algn="l" rtl="0">
                        <a:spcBef>
                          <a:spcPts val="0"/>
                        </a:spcBef>
                        <a:spcAft>
                          <a:spcPts val="0"/>
                        </a:spcAft>
                        <a:buNone/>
                      </a:pPr>
                      <a:r>
                        <a:rPr lang="en"/>
                        <a:t>19</a:t>
                      </a:r>
                      <a:endParaRPr/>
                    </a:p>
                  </a:txBody>
                  <a:tcPr marL="91425" marR="91425" marT="91425" marB="91425"/>
                </a:tc>
                <a:tc>
                  <a:txBody>
                    <a:bodyPr/>
                    <a:lstStyle/>
                    <a:p>
                      <a:pPr marL="0" lvl="0" indent="0" algn="l" rtl="0">
                        <a:spcBef>
                          <a:spcPts val="0"/>
                        </a:spcBef>
                        <a:spcAft>
                          <a:spcPts val="0"/>
                        </a:spcAft>
                        <a:buNone/>
                      </a:pPr>
                      <a:r>
                        <a:rPr lang="en"/>
                        <a:t>37.94</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5</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10</a:t>
                      </a:r>
                      <a:endParaRPr/>
                    </a:p>
                  </a:txBody>
                  <a:tcPr marL="91425" marR="91425" marT="91425" marB="91425"/>
                </a:tc>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40.81</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5.10</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r>
            </a:tbl>
          </a:graphicData>
        </a:graphic>
      </p:graphicFrame>
      <p:pic>
        <p:nvPicPr>
          <p:cNvPr id="82" name="Google Shape;82;p17" descr="Forms response chart. Question title: 3. How well were the teachers able to communicate.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88" name="Google Shape;88;p18"/>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12</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55.10</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21</a:t>
                      </a:r>
                      <a:endParaRPr/>
                    </a:p>
                  </a:txBody>
                  <a:tcPr marL="91425" marR="91425" marT="91425" marB="91425"/>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25</a:t>
                      </a:r>
                      <a:endParaRPr/>
                    </a:p>
                  </a:txBody>
                  <a:tcPr marL="91425" marR="91425" marT="91425" marB="91425"/>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22</a:t>
                      </a:r>
                      <a:endParaRPr/>
                    </a:p>
                  </a:txBody>
                  <a:tcPr marL="91425" marR="91425" marT="91425" marB="91425"/>
                </a:tc>
                <a:tc>
                  <a:txBody>
                    <a:bodyPr/>
                    <a:lstStyle/>
                    <a:p>
                      <a:pPr marL="0" lvl="0" indent="0" algn="l" rtl="0">
                        <a:spcBef>
                          <a:spcPts val="0"/>
                        </a:spcBef>
                        <a:spcAft>
                          <a:spcPts val="0"/>
                        </a:spcAft>
                        <a:buNone/>
                      </a:pPr>
                      <a:r>
                        <a:rPr lang="en"/>
                        <a:t>47.51</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14</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16</a:t>
                      </a:r>
                      <a:endParaRPr/>
                    </a:p>
                  </a:txBody>
                  <a:tcPr marL="91425" marR="91425" marT="91425" marB="91425"/>
                </a:tc>
                <a:tc>
                  <a:txBody>
                    <a:bodyPr/>
                    <a:lstStyle/>
                    <a:p>
                      <a:pPr marL="0" lvl="0" indent="0" algn="l" rtl="0">
                        <a:spcBef>
                          <a:spcPts val="0"/>
                        </a:spcBef>
                        <a:spcAft>
                          <a:spcPts val="0"/>
                        </a:spcAft>
                        <a:buNone/>
                      </a:pPr>
                      <a:r>
                        <a:rPr lang="en"/>
                        <a:t>13</a:t>
                      </a:r>
                      <a:endParaRPr/>
                    </a:p>
                  </a:txBody>
                  <a:tcPr marL="91425" marR="91425" marT="91425" marB="91425"/>
                </a:tc>
                <a:tc>
                  <a:txBody>
                    <a:bodyPr/>
                    <a:lstStyle/>
                    <a:p>
                      <a:pPr marL="0" lvl="0" indent="0" algn="l" rtl="0">
                        <a:spcBef>
                          <a:spcPts val="0"/>
                        </a:spcBef>
                        <a:spcAft>
                          <a:spcPts val="0"/>
                        </a:spcAft>
                        <a:buNone/>
                      </a:pPr>
                      <a:r>
                        <a:rPr lang="en"/>
                        <a:t>12</a:t>
                      </a:r>
                      <a:endParaRPr/>
                    </a:p>
                  </a:txBody>
                  <a:tcPr marL="91425" marR="91425" marT="91425" marB="91425"/>
                </a:tc>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14</a:t>
                      </a:r>
                      <a:endParaRPr/>
                    </a:p>
                  </a:txBody>
                  <a:tcPr marL="91425" marR="91425" marT="91425" marB="91425"/>
                </a:tc>
                <a:tc>
                  <a:txBody>
                    <a:bodyPr/>
                    <a:lstStyle/>
                    <a:p>
                      <a:pPr marL="0" lvl="0" indent="0" algn="l" rtl="0">
                        <a:spcBef>
                          <a:spcPts val="0"/>
                        </a:spcBef>
                        <a:spcAft>
                          <a:spcPts val="0"/>
                        </a:spcAft>
                        <a:buNone/>
                      </a:pPr>
                      <a:r>
                        <a:rPr lang="en"/>
                        <a:t>27.65</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4</a:t>
                      </a:r>
                      <a:endParaRPr/>
                    </a:p>
                  </a:txBody>
                  <a:tcPr marL="91425" marR="91425" marT="91425" marB="91425"/>
                </a:tc>
                <a:tc>
                  <a:txBody>
                    <a:bodyPr/>
                    <a:lstStyle/>
                    <a:p>
                      <a:pPr marL="0" lvl="0" indent="0" algn="l" rtl="0">
                        <a:spcBef>
                          <a:spcPts val="0"/>
                        </a:spcBef>
                        <a:spcAft>
                          <a:spcPts val="0"/>
                        </a:spcAft>
                        <a:buNone/>
                      </a:pPr>
                      <a:r>
                        <a:rPr lang="en"/>
                        <a:t>13</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8.86</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0.35</a:t>
                      </a:r>
                      <a:endParaRPr/>
                    </a:p>
                  </a:txBody>
                  <a:tcPr marL="91425" marR="91425" marT="91425" marB="91425"/>
                </a:tc>
              </a:tr>
            </a:tbl>
          </a:graphicData>
        </a:graphic>
      </p:graphicFrame>
      <p:pic>
        <p:nvPicPr>
          <p:cNvPr id="89" name="Google Shape;89;p18" descr="Forms response chart. Question title: 4. The teachers's approach to teaching can best be described as. Number of responses: ."/>
          <p:cNvPicPr preferRelativeResize="0"/>
          <p:nvPr/>
        </p:nvPicPr>
        <p:blipFill>
          <a:blip r:embed="rId3">
            <a:alphaModFix/>
          </a:blip>
          <a:stretch>
            <a:fillRect/>
          </a:stretch>
        </p:blipFill>
        <p:spPr>
          <a:xfrm>
            <a:off x="0" y="0"/>
            <a:ext cx="9196325" cy="2305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95" name="Google Shape;95;p19"/>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19</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17</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37.94</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18</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20</a:t>
                      </a:r>
                      <a:endParaRPr/>
                    </a:p>
                  </a:txBody>
                  <a:tcPr marL="91425" marR="91425" marT="91425" marB="91425"/>
                </a:tc>
                <a:tc>
                  <a:txBody>
                    <a:bodyPr/>
                    <a:lstStyle/>
                    <a:p>
                      <a:pPr marL="0" lvl="0" indent="0" algn="l" rtl="0">
                        <a:spcBef>
                          <a:spcPts val="0"/>
                        </a:spcBef>
                        <a:spcAft>
                          <a:spcPts val="0"/>
                        </a:spcAft>
                        <a:buNone/>
                      </a:pPr>
                      <a:r>
                        <a:rPr lang="en"/>
                        <a:t>16</a:t>
                      </a:r>
                      <a:endParaRPr/>
                    </a:p>
                  </a:txBody>
                  <a:tcPr marL="91425" marR="91425" marT="91425" marB="91425"/>
                </a:tc>
                <a:tc>
                  <a:txBody>
                    <a:bodyPr/>
                    <a:lstStyle/>
                    <a:p>
                      <a:pPr marL="0" lvl="0" indent="0" algn="l" rtl="0">
                        <a:spcBef>
                          <a:spcPts val="0"/>
                        </a:spcBef>
                        <a:spcAft>
                          <a:spcPts val="0"/>
                        </a:spcAft>
                        <a:buNone/>
                      </a:pPr>
                      <a:r>
                        <a:rPr lang="en"/>
                        <a:t>19</a:t>
                      </a:r>
                      <a:endParaRPr/>
                    </a:p>
                  </a:txBody>
                  <a:tcPr marL="91425" marR="91425" marT="91425" marB="91425"/>
                </a:tc>
                <a:tc>
                  <a:txBody>
                    <a:bodyPr/>
                    <a:lstStyle/>
                    <a:p>
                      <a:pPr marL="0" lvl="0" indent="0" algn="l" rtl="0">
                        <a:spcBef>
                          <a:spcPts val="0"/>
                        </a:spcBef>
                        <a:spcAft>
                          <a:spcPts val="0"/>
                        </a:spcAft>
                        <a:buNone/>
                      </a:pPr>
                      <a:r>
                        <a:rPr lang="en"/>
                        <a:t>17</a:t>
                      </a:r>
                      <a:endParaRPr/>
                    </a:p>
                  </a:txBody>
                  <a:tcPr marL="91425" marR="91425" marT="91425" marB="91425"/>
                </a:tc>
                <a:tc>
                  <a:txBody>
                    <a:bodyPr/>
                    <a:lstStyle/>
                    <a:p>
                      <a:pPr marL="0" lvl="0" indent="0" algn="l" rtl="0">
                        <a:spcBef>
                          <a:spcPts val="0"/>
                        </a:spcBef>
                        <a:spcAft>
                          <a:spcPts val="0"/>
                        </a:spcAft>
                        <a:buNone/>
                      </a:pPr>
                      <a:r>
                        <a:rPr lang="en"/>
                        <a:t>17</a:t>
                      </a:r>
                      <a:endParaRPr/>
                    </a:p>
                  </a:txBody>
                  <a:tcPr marL="91425" marR="91425" marT="91425" marB="91425"/>
                </a:tc>
                <a:tc>
                  <a:txBody>
                    <a:bodyPr/>
                    <a:lstStyle/>
                    <a:p>
                      <a:pPr marL="0" lvl="0" indent="0" algn="l" rtl="0">
                        <a:spcBef>
                          <a:spcPts val="0"/>
                        </a:spcBef>
                        <a:spcAft>
                          <a:spcPts val="0"/>
                        </a:spcAft>
                        <a:buNone/>
                      </a:pPr>
                      <a:r>
                        <a:rPr lang="en"/>
                        <a:t>38.29</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14</a:t>
                      </a:r>
                      <a:endParaRPr/>
                    </a:p>
                  </a:txBody>
                  <a:tcPr marL="91425" marR="91425" marT="91425" marB="91425"/>
                </a:tc>
                <a:tc>
                  <a:txBody>
                    <a:bodyPr/>
                    <a:lstStyle/>
                    <a:p>
                      <a:pPr marL="0" lvl="0" indent="0" algn="l" rtl="0">
                        <a:spcBef>
                          <a:spcPts val="0"/>
                        </a:spcBef>
                        <a:spcAft>
                          <a:spcPts val="0"/>
                        </a:spcAft>
                        <a:buNone/>
                      </a:pPr>
                      <a:r>
                        <a:rPr lang="en"/>
                        <a:t>10</a:t>
                      </a:r>
                      <a:endParaRPr/>
                    </a:p>
                  </a:txBody>
                  <a:tcPr marL="91425" marR="91425" marT="91425" marB="91425"/>
                </a:tc>
                <a:tc>
                  <a:txBody>
                    <a:bodyPr/>
                    <a:lstStyle/>
                    <a:p>
                      <a:pPr marL="0" lvl="0" indent="0" algn="l" rtl="0">
                        <a:spcBef>
                          <a:spcPts val="0"/>
                        </a:spcBef>
                        <a:spcAft>
                          <a:spcPts val="0"/>
                        </a:spcAft>
                        <a:buNone/>
                      </a:pPr>
                      <a:r>
                        <a:rPr lang="en"/>
                        <a:t>10</a:t>
                      </a:r>
                      <a:endParaRPr/>
                    </a:p>
                  </a:txBody>
                  <a:tcPr marL="91425" marR="91425" marT="91425" marB="91425"/>
                </a:tc>
                <a:tc>
                  <a:txBody>
                    <a:bodyPr/>
                    <a:lstStyle/>
                    <a:p>
                      <a:pPr marL="0" lvl="0" indent="0" algn="l" rtl="0">
                        <a:spcBef>
                          <a:spcPts val="0"/>
                        </a:spcBef>
                        <a:spcAft>
                          <a:spcPts val="0"/>
                        </a:spcAft>
                        <a:buNone/>
                      </a:pPr>
                      <a:r>
                        <a:rPr lang="en"/>
                        <a:t>11</a:t>
                      </a:r>
                      <a:endParaRPr/>
                    </a:p>
                  </a:txBody>
                  <a:tcPr marL="91425" marR="91425" marT="91425" marB="91425"/>
                </a:tc>
                <a:tc>
                  <a:txBody>
                    <a:bodyPr/>
                    <a:lstStyle/>
                    <a:p>
                      <a:pPr marL="0" lvl="0" indent="0" algn="l" rtl="0">
                        <a:spcBef>
                          <a:spcPts val="0"/>
                        </a:spcBef>
                        <a:spcAft>
                          <a:spcPts val="0"/>
                        </a:spcAft>
                        <a:buNone/>
                      </a:pPr>
                      <a:r>
                        <a:rPr lang="en"/>
                        <a:t>22.69</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1.06</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r>
            </a:tbl>
          </a:graphicData>
        </a:graphic>
      </p:graphicFrame>
      <p:pic>
        <p:nvPicPr>
          <p:cNvPr id="96" name="Google Shape;96;p19" descr="Forms response chart. Question title: 5. Fairness of the internal evaluation process by the teachers.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02" name="Google Shape;102;p20"/>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19</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16</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16</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16</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15</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35.46</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24</a:t>
                      </a:r>
                      <a:endParaRPr/>
                    </a:p>
                  </a:txBody>
                  <a:tcPr marL="91425" marR="91425" marT="91425" marB="91425"/>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22</a:t>
                      </a:r>
                      <a:endParaRPr/>
                    </a:p>
                  </a:txBody>
                  <a:tcPr marL="91425" marR="91425" marT="91425" marB="91425"/>
                </a:tc>
                <a:tc>
                  <a:txBody>
                    <a:bodyPr/>
                    <a:lstStyle/>
                    <a:p>
                      <a:pPr marL="0" lvl="0" indent="0" algn="l" rtl="0">
                        <a:spcBef>
                          <a:spcPts val="0"/>
                        </a:spcBef>
                        <a:spcAft>
                          <a:spcPts val="0"/>
                        </a:spcAft>
                        <a:buNone/>
                      </a:pPr>
                      <a:r>
                        <a:rPr lang="en"/>
                        <a:t>21</a:t>
                      </a:r>
                      <a:endParaRPr/>
                    </a:p>
                  </a:txBody>
                  <a:tcPr marL="91425" marR="91425" marT="91425" marB="91425"/>
                </a:tc>
                <a:tc>
                  <a:txBody>
                    <a:bodyPr/>
                    <a:lstStyle/>
                    <a:p>
                      <a:pPr marL="0" lvl="0" indent="0" algn="l" rtl="0">
                        <a:spcBef>
                          <a:spcPts val="0"/>
                        </a:spcBef>
                        <a:spcAft>
                          <a:spcPts val="0"/>
                        </a:spcAft>
                        <a:buNone/>
                      </a:pPr>
                      <a:r>
                        <a:rPr lang="en"/>
                        <a:t>22</a:t>
                      </a:r>
                      <a:endParaRPr/>
                    </a:p>
                  </a:txBody>
                  <a:tcPr marL="91425" marR="91425" marT="91425" marB="91425"/>
                </a:tc>
                <a:tc>
                  <a:txBody>
                    <a:bodyPr/>
                    <a:lstStyle/>
                    <a:p>
                      <a:pPr marL="0" lvl="0" indent="0" algn="l" rtl="0">
                        <a:spcBef>
                          <a:spcPts val="0"/>
                        </a:spcBef>
                        <a:spcAft>
                          <a:spcPts val="0"/>
                        </a:spcAft>
                        <a:buNone/>
                      </a:pPr>
                      <a:r>
                        <a:rPr lang="en"/>
                        <a:t>47.16</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6</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14.89</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3.54</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2.12</a:t>
                      </a:r>
                      <a:endParaRPr/>
                    </a:p>
                  </a:txBody>
                  <a:tcPr marL="91425" marR="91425" marT="91425" marB="91425"/>
                </a:tc>
              </a:tr>
            </a:tbl>
          </a:graphicData>
        </a:graphic>
      </p:graphicFrame>
      <p:pic>
        <p:nvPicPr>
          <p:cNvPr id="103" name="Google Shape;103;p20" descr="Forms response chart. Question title: 6. Was your performance in assignments/extra practice test discussed with you?.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09" name="Google Shape;109;p21"/>
          <p:cNvGraphicFramePr/>
          <p:nvPr/>
        </p:nvGraphicFramePr>
        <p:xfrm>
          <a:off x="267700" y="2187150"/>
          <a:ext cx="8608600" cy="2986830"/>
        </p:xfrm>
        <a:graphic>
          <a:graphicData uri="http://schemas.openxmlformats.org/drawingml/2006/table">
            <a:tbl>
              <a:tblPr>
                <a:noFill/>
                <a:tableStyleId>{7344CE80-7530-4ABC-8BBB-7DD66E9B6EEA}</a:tableStyleId>
              </a:tblPr>
              <a:tblGrid>
                <a:gridCol w="1076075"/>
                <a:gridCol w="1076075"/>
                <a:gridCol w="1076075"/>
                <a:gridCol w="1076075"/>
                <a:gridCol w="1076075"/>
                <a:gridCol w="1076075"/>
                <a:gridCol w="1076075"/>
                <a:gridCol w="1076075"/>
              </a:tblGrid>
              <a:tr h="381000">
                <a:tc>
                  <a:txBody>
                    <a:bodyPr/>
                    <a:lstStyle/>
                    <a:p>
                      <a:pPr marL="0" lvl="0" indent="0" algn="l" rtl="0">
                        <a:spcBef>
                          <a:spcPts val="0"/>
                        </a:spcBef>
                        <a:spcAft>
                          <a:spcPts val="0"/>
                        </a:spcAft>
                        <a:buNone/>
                      </a:pPr>
                      <a:r>
                        <a:rPr lang="en"/>
                        <a:t>Faculty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SPS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VRT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JRM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PM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DSJ</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Subject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DSS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SM-II</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Soil Mech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Env.Engg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TRE Engg.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MTE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r>
              <a:tr h="381000">
                <a:tc>
                  <a:txBody>
                    <a:bodyPr/>
                    <a:lstStyle/>
                    <a:p>
                      <a:pPr marL="0" lvl="0" indent="0" algn="l" rtl="0">
                        <a:spcBef>
                          <a:spcPts val="0"/>
                        </a:spcBef>
                        <a:spcAft>
                          <a:spcPts val="0"/>
                        </a:spcAft>
                        <a:buNone/>
                      </a:pPr>
                      <a:r>
                        <a:rPr lang="en"/>
                        <a:t>85-100%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13</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12</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15</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27.30</a:t>
                      </a:r>
                      <a:endParaRPr/>
                    </a:p>
                  </a:txBody>
                  <a:tcPr marL="91425" marR="91425" marT="91425" marB="91425">
                    <a:lnT w="9525" cap="flat" cmpd="sng">
                      <a:solidFill>
                        <a:srgbClr val="9E9E9E"/>
                      </a:solidFill>
                      <a:prstDash val="solid"/>
                      <a:round/>
                      <a:headEnd type="none" w="sm" len="sm"/>
                      <a:tailEnd type="none" w="sm" len="sm"/>
                    </a:lnT>
                  </a:tcPr>
                </a:tc>
              </a:tr>
              <a:tr h="381000">
                <a:tc>
                  <a:txBody>
                    <a:bodyPr/>
                    <a:lstStyle/>
                    <a:p>
                      <a:pPr marL="0" lvl="0" indent="0" algn="l" rtl="0">
                        <a:spcBef>
                          <a:spcPts val="0"/>
                        </a:spcBef>
                        <a:spcAft>
                          <a:spcPts val="0"/>
                        </a:spcAft>
                        <a:buNone/>
                      </a:pPr>
                      <a:r>
                        <a:rPr lang="en"/>
                        <a:t>70-84%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24</a:t>
                      </a:r>
                      <a:endParaRPr/>
                    </a:p>
                  </a:txBody>
                  <a:tcPr marL="91425" marR="91425" marT="91425" marB="91425"/>
                </a:tc>
                <a:tc>
                  <a:txBody>
                    <a:bodyPr/>
                    <a:lstStyle/>
                    <a:p>
                      <a:pPr marL="0" lvl="0" indent="0" algn="l" rtl="0">
                        <a:spcBef>
                          <a:spcPts val="0"/>
                        </a:spcBef>
                        <a:spcAft>
                          <a:spcPts val="0"/>
                        </a:spcAft>
                        <a:buNone/>
                      </a:pPr>
                      <a:r>
                        <a:rPr lang="en"/>
                        <a:t>23</a:t>
                      </a:r>
                      <a:endParaRPr/>
                    </a:p>
                  </a:txBody>
                  <a:tcPr marL="91425" marR="91425" marT="91425" marB="91425"/>
                </a:tc>
                <a:tc>
                  <a:txBody>
                    <a:bodyPr/>
                    <a:lstStyle/>
                    <a:p>
                      <a:pPr marL="0" lvl="0" indent="0" algn="l" rtl="0">
                        <a:spcBef>
                          <a:spcPts val="0"/>
                        </a:spcBef>
                        <a:spcAft>
                          <a:spcPts val="0"/>
                        </a:spcAft>
                        <a:buNone/>
                      </a:pPr>
                      <a:r>
                        <a:rPr lang="en"/>
                        <a:t>22</a:t>
                      </a:r>
                      <a:endParaRPr/>
                    </a:p>
                  </a:txBody>
                  <a:tcPr marL="91425" marR="91425" marT="91425" marB="91425"/>
                </a:tc>
                <a:tc>
                  <a:txBody>
                    <a:bodyPr/>
                    <a:lstStyle/>
                    <a:p>
                      <a:pPr marL="0" lvl="0" indent="0" algn="l" rtl="0">
                        <a:spcBef>
                          <a:spcPts val="0"/>
                        </a:spcBef>
                        <a:spcAft>
                          <a:spcPts val="0"/>
                        </a:spcAft>
                        <a:buNone/>
                      </a:pPr>
                      <a:r>
                        <a:rPr lang="en"/>
                        <a:t>21</a:t>
                      </a:r>
                      <a:endParaRPr/>
                    </a:p>
                  </a:txBody>
                  <a:tcPr marL="91425" marR="91425" marT="91425" marB="91425"/>
                </a:tc>
                <a:tc>
                  <a:txBody>
                    <a:bodyPr/>
                    <a:lstStyle/>
                    <a:p>
                      <a:pPr marL="0" lvl="0" indent="0" algn="l" rtl="0">
                        <a:spcBef>
                          <a:spcPts val="0"/>
                        </a:spcBef>
                        <a:spcAft>
                          <a:spcPts val="0"/>
                        </a:spcAft>
                        <a:buNone/>
                      </a:pPr>
                      <a:r>
                        <a:rPr lang="en"/>
                        <a:t>22</a:t>
                      </a:r>
                      <a:endParaRPr/>
                    </a:p>
                  </a:txBody>
                  <a:tcPr marL="91425" marR="91425" marT="91425" marB="91425"/>
                </a:tc>
                <a:tc>
                  <a:txBody>
                    <a:bodyPr/>
                    <a:lstStyle/>
                    <a:p>
                      <a:pPr marL="0" lvl="0" indent="0" algn="l" rtl="0">
                        <a:spcBef>
                          <a:spcPts val="0"/>
                        </a:spcBef>
                        <a:spcAft>
                          <a:spcPts val="0"/>
                        </a:spcAft>
                        <a:buNone/>
                      </a:pPr>
                      <a:r>
                        <a:rPr lang="en"/>
                        <a:t>47.16</a:t>
                      </a:r>
                      <a:endParaRPr/>
                    </a:p>
                  </a:txBody>
                  <a:tcPr marL="91425" marR="91425" marT="91425" marB="91425"/>
                </a:tc>
              </a:tr>
              <a:tr h="381000">
                <a:tc>
                  <a:txBody>
                    <a:bodyPr/>
                    <a:lstStyle/>
                    <a:p>
                      <a:pPr marL="0" lvl="0" indent="0" algn="l" rtl="0">
                        <a:spcBef>
                          <a:spcPts val="0"/>
                        </a:spcBef>
                        <a:spcAft>
                          <a:spcPts val="0"/>
                        </a:spcAft>
                        <a:buNone/>
                      </a:pPr>
                      <a:r>
                        <a:rPr lang="en"/>
                        <a:t>55-69%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6</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14.89</a:t>
                      </a:r>
                      <a:endParaRPr/>
                    </a:p>
                  </a:txBody>
                  <a:tcPr marL="91425" marR="91425" marT="91425" marB="91425"/>
                </a:tc>
              </a:tr>
              <a:tr h="381000">
                <a:tc>
                  <a:txBody>
                    <a:bodyPr/>
                    <a:lstStyle/>
                    <a:p>
                      <a:pPr marL="0" lvl="0" indent="0" algn="l" rtl="0">
                        <a:spcBef>
                          <a:spcPts val="0"/>
                        </a:spcBef>
                        <a:spcAft>
                          <a:spcPts val="0"/>
                        </a:spcAft>
                        <a:buNone/>
                      </a:pPr>
                      <a:r>
                        <a:rPr lang="en"/>
                        <a:t>30-54%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3.54</a:t>
                      </a:r>
                      <a:endParaRPr/>
                    </a:p>
                  </a:txBody>
                  <a:tcPr marL="91425" marR="91425" marT="91425" marB="91425"/>
                </a:tc>
              </a:tr>
              <a:tr h="381000">
                <a:tc>
                  <a:txBody>
                    <a:bodyPr/>
                    <a:lstStyle/>
                    <a:p>
                      <a:pPr marL="0" lvl="0" indent="0" algn="l" rtl="0">
                        <a:spcBef>
                          <a:spcPts val="0"/>
                        </a:spcBef>
                        <a:spcAft>
                          <a:spcPts val="0"/>
                        </a:spcAft>
                        <a:buNone/>
                      </a:pPr>
                      <a:r>
                        <a:rPr lang="en"/>
                        <a:t>0-Below 30%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1</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2,12</a:t>
                      </a:r>
                      <a:endParaRPr/>
                    </a:p>
                  </a:txBody>
                  <a:tcPr marL="91425" marR="91425" marT="91425" marB="91425"/>
                </a:tc>
              </a:tr>
            </a:tbl>
          </a:graphicData>
        </a:graphic>
      </p:graphicFrame>
      <p:pic>
        <p:nvPicPr>
          <p:cNvPr id="110" name="Google Shape;110;p21" descr="Forms response chart. Question title: 7. The faculty takes active interest in promoting internship, student exchange, field visit opportunities for students. *. Number of responses: ."/>
          <p:cNvPicPr preferRelativeResize="0"/>
          <p:nvPr/>
        </p:nvPicPr>
        <p:blipFill>
          <a:blip r:embed="rId3">
            <a:alphaModFix/>
          </a:blip>
          <a:stretch>
            <a:fillRect/>
          </a:stretch>
        </p:blipFill>
        <p:spPr>
          <a:xfrm>
            <a:off x="0" y="0"/>
            <a:ext cx="9144000" cy="21871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1573</Words>
  <PresentationFormat>On-screen Show (16:9)</PresentationFormat>
  <Paragraphs>1198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Simple Light</vt:lpstr>
      <vt:lpstr>Arvind Gavali College of Engineering, Satara Department of civil Engineering </vt:lpstr>
      <vt:lpstr>Faculty-Subject Distribution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Give 3 Observation/Suggestion to improve the overall teaching learning experience of respective teachers </vt:lpstr>
      <vt:lpstr>Overall 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Arvind Gavali College of Engineering, Satara Department of civil Engineering </dc:title>
  <cp:lastModifiedBy>Windows User</cp:lastModifiedBy>
  <cp:revision>1</cp:revision>
  <dcterms:modified xsi:type="dcterms:W3CDTF">2020-11-19T19:03:58Z</dcterms:modified>
</cp:coreProperties>
</file>