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8" r:id="rId24"/>
    <p:sldId id="279" r:id="rId25"/>
  </p:sldIdLst>
  <p:sldSz cx="9144000" cy="5143500" type="screen16x9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344CE80-7530-4ABC-8BBB-7DD66E9B6EEA}">
  <a:tblStyle styleId="{7344CE80-7530-4ABC-8BBB-7DD66E9B6E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CF131-2BC7-451E-A8DF-2B56C4DDA685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CC2F-16E3-4FC2-9878-7B33ED547E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ab0351315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ab03513152_0_4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b0351315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b03513152_0_5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b0351315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b03513152_0_5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b03513152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b03513152_0_6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b0351315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b03513152_0_6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b0351315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b03513152_0_7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b0351315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b03513152_0_7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b03513152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b03513152_0_8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ab0351315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ab03513152_0_8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b03513152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b03513152_0_9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b035131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b03513152_0_0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b03513152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b03513152_0_9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b03513152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ab03513152_0_10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b03513152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ab03513152_0_1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b03513152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ab03513152_0_11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ab0351315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ab03513152_0_6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b0351315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b03513152_0_1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b0351315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b03513152_0_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b0351315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b03513152_0_2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b0351315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b03513152_0_3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b0351315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b03513152_0_37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b0351315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b03513152_0_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23950"/>
            <a:ext cx="8520600" cy="182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Arvind Gavali College of Engineering, Satara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/>
              <a:t>Department of </a:t>
            </a:r>
            <a:r>
              <a:rPr lang="en" sz="2800" dirty="0" smtClean="0"/>
              <a:t>Computer Science &amp; Engineering</a:t>
            </a:r>
            <a:endParaRPr sz="2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1338550"/>
            <a:ext cx="8520600" cy="29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 smtClean="0"/>
              <a:t>T</a:t>
            </a:r>
            <a:r>
              <a:rPr lang="en" sz="3600" b="1" dirty="0" smtClean="0"/>
              <a:t>Y </a:t>
            </a:r>
            <a:r>
              <a:rPr lang="en" sz="3600" b="1" dirty="0"/>
              <a:t>Feedback</a:t>
            </a:r>
            <a:endParaRPr sz="3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Month-Sept.-Oct. 2020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Total Responses-</a:t>
            </a:r>
            <a:r>
              <a:rPr lang="en" dirty="0" smtClean="0"/>
              <a:t>:</a:t>
            </a:r>
            <a:r>
              <a:rPr lang="en" dirty="0" smtClean="0"/>
              <a:t>67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Total Class </a:t>
            </a:r>
            <a:r>
              <a:rPr lang="en" dirty="0" smtClean="0"/>
              <a:t>Strength-67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Feedback Percentage-</a:t>
            </a:r>
            <a:r>
              <a:rPr lang="en" dirty="0" smtClean="0"/>
              <a:t>:100%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Forms response chart. Question title: 8. The teaching and mentoring process in your institution facilitates you in cognitive, social and emotional growth.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18" y="0"/>
            <a:ext cx="8494658" cy="2375338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3780" y="2402183"/>
          <a:ext cx="8492358" cy="2456775"/>
        </p:xfrm>
        <a:graphic>
          <a:graphicData uri="http://schemas.openxmlformats.org/drawingml/2006/table">
            <a:tbl>
              <a:tblPr/>
              <a:tblGrid>
                <a:gridCol w="1236488"/>
                <a:gridCol w="1073434"/>
                <a:gridCol w="1318014"/>
                <a:gridCol w="1168548"/>
                <a:gridCol w="1331602"/>
                <a:gridCol w="1182136"/>
                <a:gridCol w="1182136"/>
              </a:tblGrid>
              <a:tr h="3186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56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Significantly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Well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49%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Moderately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04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Marginally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Not at all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Forms response chart. Question title: 9. The institute provides multiple opportunities to learn and grow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887" y="0"/>
            <a:ext cx="8683844" cy="2581276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9392" y="2638094"/>
          <a:ext cx="8492360" cy="2345255"/>
        </p:xfrm>
        <a:graphic>
          <a:graphicData uri="http://schemas.openxmlformats.org/drawingml/2006/table">
            <a:tbl>
              <a:tblPr/>
              <a:tblGrid>
                <a:gridCol w="1279298"/>
                <a:gridCol w="1088764"/>
                <a:gridCol w="1156812"/>
                <a:gridCol w="1143202"/>
                <a:gridCol w="1265688"/>
                <a:gridCol w="1279298"/>
                <a:gridCol w="1279298"/>
              </a:tblGrid>
              <a:tr h="3108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5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 Mandhare R.M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 Mulla S.Y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 Pathak P.A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 Mirajkar G.S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Significantly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well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Moderately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Marginally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Not at all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Forms response chart. Question title: 10. Teachers inform you about your expected competencies, course outcomes, and program outcome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35" y="0"/>
            <a:ext cx="8494657" cy="2617076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9903" y="2298115"/>
          <a:ext cx="8135008" cy="2482122"/>
        </p:xfrm>
        <a:graphic>
          <a:graphicData uri="http://schemas.openxmlformats.org/drawingml/2006/table">
            <a:tbl>
              <a:tblPr/>
              <a:tblGrid>
                <a:gridCol w="1253549"/>
                <a:gridCol w="1096855"/>
                <a:gridCol w="1162144"/>
                <a:gridCol w="1083797"/>
                <a:gridCol w="1214375"/>
                <a:gridCol w="1162144"/>
                <a:gridCol w="1162144"/>
              </a:tblGrid>
              <a:tr h="54674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4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05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1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Forms response chart. Question title: 11. Your mentor does a necessary follow-up with as assigned task to you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249" y="134062"/>
            <a:ext cx="8671034" cy="2524126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718" y="2638095"/>
          <a:ext cx="8755116" cy="2273784"/>
        </p:xfrm>
        <a:graphic>
          <a:graphicData uri="http://schemas.openxmlformats.org/drawingml/2006/table">
            <a:tbl>
              <a:tblPr/>
              <a:tblGrid>
                <a:gridCol w="1545848"/>
                <a:gridCol w="1096146"/>
                <a:gridCol w="1194519"/>
                <a:gridCol w="1096146"/>
                <a:gridCol w="1264783"/>
                <a:gridCol w="1278837"/>
                <a:gridCol w="1278837"/>
              </a:tblGrid>
              <a:tr h="3013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71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3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3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 don't have mentor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Forms response chart. Question title: 12. The teacher illustrates the concepts through examples and application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45" y="0"/>
            <a:ext cx="8660524" cy="2914650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822" y="2546437"/>
          <a:ext cx="8460827" cy="2510332"/>
        </p:xfrm>
        <a:graphic>
          <a:graphicData uri="http://schemas.openxmlformats.org/drawingml/2006/table">
            <a:tbl>
              <a:tblPr/>
              <a:tblGrid>
                <a:gridCol w="1516180"/>
                <a:gridCol w="1137135"/>
                <a:gridCol w="1218358"/>
                <a:gridCol w="1137135"/>
                <a:gridCol w="1258971"/>
                <a:gridCol w="1096524"/>
                <a:gridCol w="1096524"/>
              </a:tblGrid>
              <a:tr h="3464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4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Forms response chart. Question title: 13. The teacher identifies your strengths and encourage you with providing right level of challenge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18" y="-1"/>
            <a:ext cx="8505168" cy="2669629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3268" y="2630521"/>
          <a:ext cx="8607973" cy="2340870"/>
        </p:xfrm>
        <a:graphic>
          <a:graphicData uri="http://schemas.openxmlformats.org/drawingml/2006/table">
            <a:tbl>
              <a:tblPr/>
              <a:tblGrid>
                <a:gridCol w="1506049"/>
                <a:gridCol w="1091541"/>
                <a:gridCol w="1188260"/>
                <a:gridCol w="1105358"/>
                <a:gridCol w="1202077"/>
                <a:gridCol w="1257344"/>
                <a:gridCol w="1257344"/>
              </a:tblGrid>
              <a:tr h="3344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44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Fully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Reasonable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Partially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06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Slightly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Unable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Forms response chart. Question title: 14. Teachers are able to identify your weaknesses and help you to overcome them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8944303" cy="2364828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3780" y="2367762"/>
          <a:ext cx="8555421" cy="2586551"/>
        </p:xfrm>
        <a:graphic>
          <a:graphicData uri="http://schemas.openxmlformats.org/drawingml/2006/table">
            <a:tbl>
              <a:tblPr/>
              <a:tblGrid>
                <a:gridCol w="1960618"/>
                <a:gridCol w="959743"/>
                <a:gridCol w="1192823"/>
                <a:gridCol w="836348"/>
                <a:gridCol w="1137981"/>
                <a:gridCol w="1233954"/>
                <a:gridCol w="1233954"/>
              </a:tblGrid>
              <a:tr h="46652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6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 Mandhare R.M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 Mulla S.Y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sz="1000" dirty="0" smtClean="0"/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0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07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Forms response chart. Question title: 15. The institution makes effort to engage students in the monitoring, review and continuous quality improvement of the teaching learning process.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34" y="0"/>
            <a:ext cx="8557721" cy="2911366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6406" y="2619616"/>
          <a:ext cx="8363608" cy="2133600"/>
        </p:xfrm>
        <a:graphic>
          <a:graphicData uri="http://schemas.openxmlformats.org/drawingml/2006/table">
            <a:tbl>
              <a:tblPr/>
              <a:tblGrid>
                <a:gridCol w="1916660"/>
                <a:gridCol w="938225"/>
                <a:gridCol w="1166080"/>
                <a:gridCol w="817596"/>
                <a:gridCol w="1112467"/>
                <a:gridCol w="1206290"/>
                <a:gridCol w="1206290"/>
              </a:tblGrid>
              <a:tr h="2413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Strongly agree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Agree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Neutral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Disagree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disagree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Forms response chart. Question title: 16. The institute/ teachers use student-centric methods, such as experiential learning, participative learning and problem-solving methodologies for enhancing learning experience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-1"/>
            <a:ext cx="8809968" cy="2459421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5309" y="2207173"/>
          <a:ext cx="8523891" cy="2768162"/>
        </p:xfrm>
        <a:graphic>
          <a:graphicData uri="http://schemas.openxmlformats.org/drawingml/2006/table">
            <a:tbl>
              <a:tblPr/>
              <a:tblGrid>
                <a:gridCol w="1953392"/>
                <a:gridCol w="956205"/>
                <a:gridCol w="1188428"/>
                <a:gridCol w="833265"/>
                <a:gridCol w="1133787"/>
                <a:gridCol w="1229407"/>
                <a:gridCol w="1229407"/>
              </a:tblGrid>
              <a:tr h="4659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9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 Mandhare R.M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 Mulla S.Y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sz="1000" dirty="0" smtClean="0"/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037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 a extent</a:t>
                      </a:r>
                      <a:endParaRPr lang="en-US" sz="1000"/>
                    </a:p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Moderate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 what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little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8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Not at all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Forms response chart. Question title: 17. Teachers encourage you to participate in extracurricular activities.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5" y="0"/>
            <a:ext cx="8620783" cy="2680138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73267" y="2378272"/>
          <a:ext cx="8565932" cy="2431409"/>
        </p:xfrm>
        <a:graphic>
          <a:graphicData uri="http://schemas.openxmlformats.org/drawingml/2006/table">
            <a:tbl>
              <a:tblPr/>
              <a:tblGrid>
                <a:gridCol w="1963026"/>
                <a:gridCol w="960922"/>
                <a:gridCol w="1194288"/>
                <a:gridCol w="837375"/>
                <a:gridCol w="1139379"/>
                <a:gridCol w="1235471"/>
                <a:gridCol w="1235471"/>
              </a:tblGrid>
              <a:tr h="48929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11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60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Strongly agree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0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Agree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0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Neutral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0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Disagree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0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disagree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Faculty-Subject Distribution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1" name="Google Shape;61;p14"/>
          <p:cNvGraphicFramePr/>
          <p:nvPr/>
        </p:nvGraphicFramePr>
        <p:xfrm>
          <a:off x="225532" y="1131214"/>
          <a:ext cx="8697750" cy="3295425"/>
        </p:xfrm>
        <a:graphic>
          <a:graphicData uri="http://schemas.openxmlformats.org/drawingml/2006/table">
            <a:tbl>
              <a:tblPr>
                <a:noFill/>
                <a:tableStyleId>{7344CE80-7530-4ABC-8BBB-7DD66E9B6EEA}</a:tableStyleId>
              </a:tblPr>
              <a:tblGrid>
                <a:gridCol w="611700"/>
                <a:gridCol w="2867400"/>
                <a:gridCol w="1107475"/>
                <a:gridCol w="2916975"/>
                <a:gridCol w="1194200"/>
              </a:tblGrid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Sr.No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Subject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Abb.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Name of the Faculty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Abb.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Database System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DB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 smtClean="0"/>
                        <a:t>Dr.Varsha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Bhosale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VB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Theory of Computation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TOC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Mrs. </a:t>
                      </a:r>
                      <a:r>
                        <a:rPr lang="en-US" dirty="0" err="1" smtClean="0"/>
                        <a:t>Rajani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Mandhare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RM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6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Machine Learning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ML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Miss </a:t>
                      </a:r>
                      <a:r>
                        <a:rPr lang="en-US" dirty="0" err="1" smtClean="0"/>
                        <a:t>Samina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Mulla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SM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Introduction to </a:t>
                      </a:r>
                      <a:r>
                        <a:rPr lang="en-US" dirty="0" err="1" smtClean="0"/>
                        <a:t>Reacrch</a:t>
                      </a:r>
                      <a:r>
                        <a:rPr lang="en-US" dirty="0" smtClean="0"/>
                        <a:t> Methodology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ITR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 smtClean="0"/>
                        <a:t>Dr.Gayatri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Mirajkar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GM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60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Business</a:t>
                      </a:r>
                      <a:r>
                        <a:rPr lang="en-US" baseline="0" dirty="0" smtClean="0"/>
                        <a:t> Communication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err="1" smtClean="0"/>
                        <a:t>Mr.Pathak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Pranav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Forms response chart. Question title: 18. Efforts are made by teachers to inculcate soft skills, life skills and employability skills to make you ready for the world of work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-1"/>
            <a:ext cx="8557720" cy="2480442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6332" y="2483373"/>
          <a:ext cx="8408274" cy="2226448"/>
        </p:xfrm>
        <a:graphic>
          <a:graphicData uri="http://schemas.openxmlformats.org/drawingml/2006/table">
            <a:tbl>
              <a:tblPr/>
              <a:tblGrid>
                <a:gridCol w="1926896"/>
                <a:gridCol w="943236"/>
                <a:gridCol w="1172307"/>
                <a:gridCol w="821963"/>
                <a:gridCol w="1118408"/>
                <a:gridCol w="1212732"/>
                <a:gridCol w="1212732"/>
              </a:tblGrid>
              <a:tr h="45064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65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6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 a great extent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38%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Moderate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34%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 what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04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little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Not at all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Forms response chart. Question title: 19. What percentage of teachers use ICT tools such as LCD projector, Multimedia , etc while teaching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6" y="126123"/>
            <a:ext cx="8673334" cy="2911367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9262" y="2956079"/>
          <a:ext cx="8678919" cy="1981200"/>
        </p:xfrm>
        <a:graphic>
          <a:graphicData uri="http://schemas.openxmlformats.org/drawingml/2006/table">
            <a:tbl>
              <a:tblPr/>
              <a:tblGrid>
                <a:gridCol w="1372480"/>
                <a:gridCol w="1251379"/>
                <a:gridCol w="1237923"/>
                <a:gridCol w="1063000"/>
                <a:gridCol w="1224467"/>
                <a:gridCol w="1264835"/>
                <a:gridCol w="1264835"/>
              </a:tblGrid>
              <a:tr h="2413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 Mandhare R.M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 Mulla S.Y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 err="1" smtClean="0"/>
                        <a:t>Mr.Pathak</a:t>
                      </a:r>
                      <a:r>
                        <a:rPr lang="en-US" sz="1000" dirty="0" smtClean="0"/>
                        <a:t> P.A.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Above 90℅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70 - 89%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50 - 69%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30 - 49%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04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Forms response chart. Question title: 20. The overall quality of teaching-learning process in your institute is very good. Number of responses: 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207" y="0"/>
            <a:ext cx="8547209" cy="240687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3345" y="2567458"/>
          <a:ext cx="8636876" cy="2345956"/>
        </p:xfrm>
        <a:graphic>
          <a:graphicData uri="http://schemas.openxmlformats.org/drawingml/2006/table">
            <a:tbl>
              <a:tblPr/>
              <a:tblGrid>
                <a:gridCol w="1423357"/>
                <a:gridCol w="1298986"/>
                <a:gridCol w="1285168"/>
                <a:gridCol w="1105520"/>
                <a:gridCol w="1202253"/>
                <a:gridCol w="1160796"/>
                <a:gridCol w="1160796"/>
              </a:tblGrid>
              <a:tr h="3184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01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 Mandhare R.M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 Mulla S.Y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/>
                        <a:t>Mr.Pathak</a:t>
                      </a:r>
                      <a:r>
                        <a:rPr lang="en-US" sz="1000" dirty="0" smtClean="0"/>
                        <a:t> P.A.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84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agree 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Agree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Neutral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Disagree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Strongly disagree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311700" y="173525"/>
            <a:ext cx="8520600" cy="8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dirty="0"/>
              <a:t>Give 3 Observation/Suggestion to improve the overall teaching learning experience of respective teachers</a:t>
            </a: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/>
              <a:t>Overall is very good , satisfied and nice</a:t>
            </a:r>
            <a:endParaRPr lang="en-US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/>
              <a:t>Practical based learning needed</a:t>
            </a:r>
            <a:endParaRPr sz="2000" smtClean="0">
              <a:solidFill>
                <a:schemeClr val="tx1"/>
              </a:solidFill>
              <a:highlight>
                <a:schemeClr val="lt1"/>
              </a:highlight>
              <a:latin typeface="Cambria" pitchFamily="18" charset="0"/>
            </a:endParaRPr>
          </a:p>
          <a:p>
            <a:pPr marL="57785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/>
              <a:t>No suggestions for the teaching staff They are really giving their best. I could not find any weak point as even due to this pandemic situation, they are trying really hard to teach us everything properly.</a:t>
            </a:r>
          </a:p>
          <a:p>
            <a:pPr marL="577850" lvl="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/>
              <a:t>Cp lecture have to conduct practical oriented.</a:t>
            </a:r>
            <a:endParaRPr lang="en-US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57785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/>
              <a:t>Students have not that kind of time from academic year for writing the assignment 3-3 </a:t>
            </a:r>
            <a:r>
              <a:rPr lang="en-US" sz="2000" dirty="0" smtClean="0"/>
              <a:t>times.</a:t>
            </a:r>
          </a:p>
          <a:p>
            <a:pPr marL="57785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/>
              <a:t>Online </a:t>
            </a:r>
            <a:r>
              <a:rPr lang="en-US" sz="2000" dirty="0" smtClean="0"/>
              <a:t>learning experience are wonderful for all subjects</a:t>
            </a:r>
            <a:r>
              <a:rPr lang="en-US" sz="2000" dirty="0" smtClean="0"/>
              <a:t>.</a:t>
            </a:r>
          </a:p>
          <a:p>
            <a:pPr marL="577850" indent="-457200">
              <a:lnSpc>
                <a:spcPct val="100000"/>
              </a:lnSpc>
              <a:buClr>
                <a:schemeClr val="dk1"/>
              </a:buClr>
              <a:buSzPts val="1700"/>
              <a:buFont typeface="+mj-lt"/>
              <a:buAutoNum type="arabicPeriod"/>
            </a:pPr>
            <a:r>
              <a:rPr lang="en-US" sz="2000" dirty="0" smtClean="0"/>
              <a:t>Increase soft skills program</a:t>
            </a:r>
            <a:endParaRPr lang="en-US" sz="2000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565150" lvl="0" indent="-457200">
              <a:lnSpc>
                <a:spcPct val="100000"/>
              </a:lnSpc>
              <a:buClr>
                <a:schemeClr val="dk1"/>
              </a:buClr>
              <a:buSzPts val="1900"/>
              <a:buNone/>
            </a:pPr>
            <a:r>
              <a:rPr lang="en-US" sz="2000" dirty="0" smtClean="0">
                <a:solidFill>
                  <a:schemeClr val="tx1"/>
                </a:solidFill>
                <a:latin typeface="Cambria" pitchFamily="18" charset="0"/>
              </a:rPr>
              <a:t>         </a:t>
            </a:r>
            <a:endParaRPr sz="2000">
              <a:solidFill>
                <a:schemeClr val="tx1"/>
              </a:solidFill>
              <a:highlight>
                <a:schemeClr val="lt1"/>
              </a:highlight>
              <a:latin typeface="Cambria" pitchFamily="18" charset="0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</a:pPr>
            <a:endParaRPr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>
            <a:spLocks noGrp="1"/>
          </p:cNvSpPr>
          <p:nvPr>
            <p:ph type="title"/>
          </p:nvPr>
        </p:nvSpPr>
        <p:spPr>
          <a:xfrm>
            <a:off x="148800" y="-136634"/>
            <a:ext cx="8995200" cy="3941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Overall Analysis</a:t>
            </a:r>
            <a:endParaRPr sz="2400"/>
          </a:p>
        </p:txBody>
      </p:sp>
      <p:graphicFrame>
        <p:nvGraphicFramePr>
          <p:cNvPr id="213" name="Google Shape;213;p36"/>
          <p:cNvGraphicFramePr/>
          <p:nvPr/>
        </p:nvGraphicFramePr>
        <p:xfrm>
          <a:off x="262758" y="335114"/>
          <a:ext cx="8723586" cy="4808386"/>
        </p:xfrm>
        <a:graphic>
          <a:graphicData uri="http://schemas.openxmlformats.org/drawingml/2006/table">
            <a:tbl>
              <a:tblPr>
                <a:noFill/>
                <a:tableStyleId>{7344CE80-7530-4ABC-8BBB-7DD66E9B6EEA}</a:tableStyleId>
              </a:tblPr>
              <a:tblGrid>
                <a:gridCol w="1195431"/>
                <a:gridCol w="1312159"/>
                <a:gridCol w="2777354"/>
                <a:gridCol w="3438642"/>
              </a:tblGrid>
              <a:tr h="42241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dirty="0"/>
                        <a:t>Subject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Faculty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Appreciation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/>
                        <a:t>Suggestion for improvement</a:t>
                      </a:r>
                      <a:endParaRPr sz="1600" b="1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6993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DB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VB</a:t>
                      </a:r>
                      <a:endParaRPr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1050" dirty="0">
                          <a:solidFill>
                            <a:schemeClr val="tx1"/>
                          </a:solidFill>
                        </a:rPr>
                        <a:t>Syllabus </a:t>
                      </a:r>
                      <a:r>
                        <a:rPr lang="en" sz="1050" dirty="0" smtClean="0">
                          <a:solidFill>
                            <a:schemeClr val="tx1"/>
                          </a:solidFill>
                        </a:rPr>
                        <a:t>Coverage,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Overall teaching is good.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,Moderate use of ICT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Weak preparation for lecture. Need Improvement in follow up of assigned  task. Weak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encouragement of student to participate in extra curricular activities, </a:t>
                      </a: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730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TOC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RM</a:t>
                      </a:r>
                      <a:endParaRPr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Proper preparation of lecture, 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Use of </a:t>
                      </a:r>
                      <a:r>
                        <a:rPr lang="en-US" sz="1050" baseline="0" dirty="0" err="1" smtClean="0">
                          <a:solidFill>
                            <a:schemeClr val="tx1"/>
                          </a:solidFill>
                        </a:rPr>
                        <a:t>ICT,Teacher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takes effort for internship, softskill,employeability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Teacher illustrate concept through example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&amp; application, </a:t>
                      </a: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Need improvement in promoting internship, student exchange and field visit</a:t>
                      </a: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3151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ML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SM</a:t>
                      </a:r>
                      <a:endParaRPr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Use of ICT , Teacher takes effort for internship, softskill,employeability Teacher 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identifies weakness 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&amp; strength of 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student and helps to overcome 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it and provide proper level of challenge,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Teacher illustrate concept through example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&amp; application, </a:t>
                      </a: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Syllabus coverage is lagging, Needs to discuss course competencies, course outcome ,program outcome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5626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ITR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GM</a:t>
                      </a:r>
                      <a:endParaRPr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,Teacher encourage student to participate in extra curricular activities</a:t>
                      </a: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Weak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use of ICT. Weak in follow-up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of assigned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task , Teacher is weak in identification of strength and weakness of student</a:t>
                      </a: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146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BC</a:t>
                      </a: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 smtClean="0"/>
                        <a:t>PP</a:t>
                      </a:r>
                      <a:endParaRPr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Use of ICT , Teacher takes effort for internship, softskill,employeability ,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Teacher illustrate concept through example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&amp; application, </a:t>
                      </a: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Needs to discuss course competencies, course outcome ,program outcome</a:t>
                      </a:r>
                      <a:endParaRPr sz="105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5310" y="2270232"/>
          <a:ext cx="8460828" cy="2585548"/>
        </p:xfrm>
        <a:graphic>
          <a:graphicData uri="http://schemas.openxmlformats.org/drawingml/2006/table">
            <a:tbl>
              <a:tblPr/>
              <a:tblGrid>
                <a:gridCol w="1445566"/>
                <a:gridCol w="1164170"/>
                <a:gridCol w="1133932"/>
                <a:gridCol w="1118812"/>
                <a:gridCol w="1149052"/>
                <a:gridCol w="1224648"/>
                <a:gridCol w="1224648"/>
              </a:tblGrid>
              <a:tr h="50750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87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 Mandhare R.M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 Mulla S.Y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 Pathak P.A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 Mirajkar G.S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43%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23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841" y="402348"/>
            <a:ext cx="8271641" cy="17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0525" y="2394639"/>
          <a:ext cx="7596014" cy="2336301"/>
        </p:xfrm>
        <a:graphic>
          <a:graphicData uri="http://schemas.openxmlformats.org/drawingml/2006/table">
            <a:tbl>
              <a:tblPr/>
              <a:tblGrid>
                <a:gridCol w="1089134"/>
                <a:gridCol w="1144987"/>
                <a:gridCol w="1033282"/>
                <a:gridCol w="1033282"/>
                <a:gridCol w="1089134"/>
                <a:gridCol w="1089134"/>
                <a:gridCol w="1117061"/>
              </a:tblGrid>
              <a:tr h="44382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56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3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3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3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3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13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045" y="209387"/>
            <a:ext cx="764594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Forms response chart. Question title: 3. How well were the teachers able to communicate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697" y="260076"/>
            <a:ext cx="8618482" cy="2238376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1227" y="2546174"/>
          <a:ext cx="8723584" cy="2133600"/>
        </p:xfrm>
        <a:graphic>
          <a:graphicData uri="http://schemas.openxmlformats.org/drawingml/2006/table">
            <a:tbl>
              <a:tblPr/>
              <a:tblGrid>
                <a:gridCol w="1566042"/>
                <a:gridCol w="956441"/>
                <a:gridCol w="1162358"/>
                <a:gridCol w="1102662"/>
                <a:gridCol w="1312027"/>
                <a:gridCol w="1312027"/>
                <a:gridCol w="1312027"/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  <a:p>
                      <a:pPr fontAlgn="t"/>
                      <a:r>
                        <a:rPr lang="en-US" sz="1000" dirty="0"/>
                        <a:t/>
                      </a:r>
                      <a:br>
                        <a:rPr lang="en-US" sz="1000" dirty="0"/>
                      </a:b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Always Effective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46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43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51%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 effective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27%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just satisfactory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Generally ineffective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poor communication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Forms response chart. Question title: 4. The teachers's approach to teaching can best be described a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18" y="233800"/>
            <a:ext cx="8683844" cy="1924051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6842" y="2331501"/>
          <a:ext cx="8565930" cy="2260600"/>
        </p:xfrm>
        <a:graphic>
          <a:graphicData uri="http://schemas.openxmlformats.org/drawingml/2006/table">
            <a:tbl>
              <a:tblPr/>
              <a:tblGrid>
                <a:gridCol w="1123179"/>
                <a:gridCol w="1326163"/>
                <a:gridCol w="1177308"/>
                <a:gridCol w="1177308"/>
                <a:gridCol w="1272034"/>
                <a:gridCol w="1244969"/>
                <a:gridCol w="1244969"/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Excellent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Very Good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Good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07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07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Average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Forms response chart. Question title: 5. Fairness of the internal evaluation process by the teachers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927" y="241738"/>
            <a:ext cx="8704865" cy="2246915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5819" y="2406867"/>
          <a:ext cx="8628993" cy="2434329"/>
        </p:xfrm>
        <a:graphic>
          <a:graphicData uri="http://schemas.openxmlformats.org/drawingml/2006/table">
            <a:tbl>
              <a:tblPr/>
              <a:tblGrid>
                <a:gridCol w="1177311"/>
                <a:gridCol w="1149609"/>
                <a:gridCol w="1288116"/>
                <a:gridCol w="1191161"/>
                <a:gridCol w="1218862"/>
                <a:gridCol w="1301967"/>
                <a:gridCol w="1301967"/>
              </a:tblGrid>
              <a:tr h="3226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9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 b="0"/>
                        <a:t/>
                      </a:r>
                      <a:br>
                        <a:rPr lang="en-US" sz="1000" b="0"/>
                      </a:b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Always fair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41%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 fair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37%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 unfair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02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Unfair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Poor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b="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Forms response chart. Question title: 6. Was your performance in assignments/extra practice test discussed with you?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604" y="241738"/>
            <a:ext cx="8484148" cy="2220311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9394" y="2585546"/>
          <a:ext cx="8450316" cy="2278870"/>
        </p:xfrm>
        <a:graphic>
          <a:graphicData uri="http://schemas.openxmlformats.org/drawingml/2006/table">
            <a:tbl>
              <a:tblPr/>
              <a:tblGrid>
                <a:gridCol w="1257407"/>
                <a:gridCol w="1095161"/>
                <a:gridCol w="1149243"/>
                <a:gridCol w="1406133"/>
                <a:gridCol w="1162764"/>
                <a:gridCol w="1189804"/>
                <a:gridCol w="1189804"/>
              </a:tblGrid>
              <a:tr h="28305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4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Mrs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Mandhare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R.M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Ms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Mulla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S.Y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Dr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Mirajkar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G.S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Mr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Pathak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P.A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000"/>
                        <a:t/>
                      </a:r>
                      <a:br>
                        <a:rPr lang="en-US" sz="1000"/>
                      </a:b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5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Everytime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45%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5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Usually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5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03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5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01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5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00</a:t>
                      </a:r>
                      <a:endParaRPr lang="en-US" sz="100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000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Forms response chart. Question title: 7. The faculty takes active interest in promoting internship, student exchange, field visit opportunities for students. *. Number of responses: 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309" y="244420"/>
            <a:ext cx="8429297" cy="2219326"/>
          </a:xfrm>
          <a:prstGeom prst="rect">
            <a:avLst/>
          </a:prstGeom>
          <a:noFill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2" y="2486263"/>
          <a:ext cx="8513375" cy="2495639"/>
        </p:xfrm>
        <a:graphic>
          <a:graphicData uri="http://schemas.openxmlformats.org/drawingml/2006/table">
            <a:tbl>
              <a:tblPr/>
              <a:tblGrid>
                <a:gridCol w="1362140"/>
                <a:gridCol w="1144198"/>
                <a:gridCol w="1157820"/>
                <a:gridCol w="1130576"/>
                <a:gridCol w="1239547"/>
                <a:gridCol w="1239547"/>
                <a:gridCol w="1239547"/>
              </a:tblGrid>
              <a:tr h="3082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Subject Name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DB(BTCOC501)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TOC(BTCOC502)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ML(BTCOC503)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EL-III(BTCOC504)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EL-IV(BTCOC505)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%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1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Name of Faculty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Dr.V.K.Bhosale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Mrs Mandhare R.M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Ms Mulla S.Y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Mr Pathak P.A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 Mirajkar G.S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/>
                      </a:r>
                      <a:br>
                        <a:rPr lang="en-US"/>
                      </a:b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Regularly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44%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Often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Sometimes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Rarely 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Never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  <a:endParaRPr lang="en-US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dirty="0"/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1809</Words>
  <PresentationFormat>On-screen Show (16:9)</PresentationFormat>
  <Paragraphs>1110</Paragraphs>
  <Slides>24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Simple Light</vt:lpstr>
      <vt:lpstr>Arvind Gavali College of Engineering, Satara Department of Computer Science &amp; Engineering </vt:lpstr>
      <vt:lpstr>Faculty-Subject Distribution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Give 3 Observation/Suggestion to improve the overall teaching learning experience of respective teachers </vt:lpstr>
      <vt:lpstr>Overall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Arvind Gavali College of Engineering, Satara Department of civil Engineering</dc:title>
  <dc:creator>Administrator</dc:creator>
  <cp:lastModifiedBy>Administrator</cp:lastModifiedBy>
  <cp:revision>117</cp:revision>
  <dcterms:modified xsi:type="dcterms:W3CDTF">2020-12-02T02:39:29Z</dcterms:modified>
</cp:coreProperties>
</file>