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90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69;gcb9a0b074_1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3795" name="Google Shape;70;gcb9a0b074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c97ba6c09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c97ba6c09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c97ba6c09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c97ba6c09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c97ba6c09_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c97ba6c09_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c97ba6c09_7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c97ba6c09_7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c97ba6c09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c97ba6c09_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c97ba6c09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c97ba6c09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c97ba6c09_1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c97ba6c09_1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c97ba6c09_1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c97ba6c09_1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c97ba6c09_1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c97ba6c09_1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c97ba6c09_1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c97ba6c09_1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c97ba6c09_1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c97ba6c09_1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c97ba6c09_1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c97ba6c09_1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46af27b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46af27b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c97ba6c09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c97ba6c09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c97ba6c09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c97ba6c09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c97ba6c09_1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c97ba6c09_1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c97ba6c09_1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c97ba6c09_1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c97ba6c09_1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c97ba6c09_1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c97ba6c09_1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c97ba6c09_1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c97ba6c09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c97ba6c09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0;p2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11;p2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;p2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5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956D75-2A70-4E78-811F-AC371E0E7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9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29;p5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0;p5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31;p5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" name="Google Shape;35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4339-6466-4C67-9CC9-40384E18C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4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59E5-01D7-4DC6-A06A-E23A5AFD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2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40;p7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43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2EBB-F1A0-4D73-B613-051654139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2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kern="1200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cxnSp>
        <p:nvCxnSpPr>
          <p:cNvPr id="6" name="Google Shape;50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54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99D79-A203-4167-AEDD-0257ABE13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4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6;p10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57;p10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" name="Google Shape;59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7319-814F-444B-AB0C-A7F7787B7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61;p11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62;p11"/>
          <p:cNvCxnSpPr>
            <a:cxnSpLocks noChangeShapeType="1"/>
          </p:cNvCxnSpPr>
          <p:nvPr/>
        </p:nvCxnSpPr>
        <p:spPr bwMode="auto">
          <a:xfrm>
            <a:off x="425450" y="415925"/>
            <a:ext cx="8296275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65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4B56-89DE-4CE8-B2B4-126CEF08C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5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BB88-91D2-4ADA-B7DF-11CBC41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7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2400300" y="576263"/>
            <a:ext cx="63214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2409825" y="1595438"/>
            <a:ext cx="63214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Lato" charset="0"/>
                <a:sym typeface="Lato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983EA-49EB-470E-8D05-CCA2ADEBC138}" type="slidenum">
              <a:rPr lang="en-US" kern="1200"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982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2;p13"/>
          <p:cNvSpPr txBox="1">
            <a:spLocks noGrp="1"/>
          </p:cNvSpPr>
          <p:nvPr>
            <p:ph type="ctrTitle"/>
          </p:nvPr>
        </p:nvSpPr>
        <p:spPr>
          <a:xfrm>
            <a:off x="2349500" y="465138"/>
            <a:ext cx="6330950" cy="15843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aleway" charset="0"/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Arvind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Gavali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College of Engineering,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Satara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Department of Electrical Engineering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sz="19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/>
            </a:r>
            <a:br>
              <a:rPr lang="en-US" sz="19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Second Year Feedback</a:t>
            </a:r>
          </a:p>
        </p:txBody>
      </p:sp>
      <p:sp>
        <p:nvSpPr>
          <p:cNvPr id="8195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14588" y="3417888"/>
            <a:ext cx="6330950" cy="1241425"/>
          </a:xfrm>
        </p:spPr>
        <p:txBody>
          <a:bodyPr/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Month :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September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2020 – 1</a:t>
            </a:r>
            <a:r>
              <a:rPr lang="en-US" sz="2000" b="1" baseline="30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Week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Total Responses : </a:t>
            </a:r>
            <a:r>
              <a:rPr lang="en-US" sz="2000" b="1" dirty="0">
                <a:solidFill>
                  <a:schemeClr val="bg1"/>
                </a:solidFill>
                <a:latin typeface="Lato" charset="0"/>
                <a:sym typeface="Lato" charset="0"/>
              </a:rPr>
              <a:t>6</a:t>
            </a:r>
            <a:endParaRPr lang="en-US" sz="2000" b="1" dirty="0" smtClean="0">
              <a:solidFill>
                <a:schemeClr val="bg1"/>
              </a:solidFill>
              <a:latin typeface="Lato" charset="0"/>
              <a:sym typeface="Lato" charset="0"/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Total Class Strength :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12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Feedback Percentage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: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50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%</a:t>
            </a:r>
            <a:endParaRPr lang="en-US" sz="2000" b="1" dirty="0" smtClean="0">
              <a:solidFill>
                <a:schemeClr val="bg1"/>
              </a:solidFill>
              <a:latin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 descr="Forms response chart. Question title: 8. The teaching and mentoring process in your institution facilitates you in cognitive, social and emotional growth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6909" cy="22582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37622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Significantly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Well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80.95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Marginally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 descr="Forms response chart. Question title: 9. The institute provides multiple opportunities to learn and grow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7300" cy="22790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60872"/>
              </p:ext>
            </p:extLst>
          </p:nvPr>
        </p:nvGraphicFramePr>
        <p:xfrm>
          <a:off x="319303" y="2389910"/>
          <a:ext cx="8491537" cy="2559376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73.81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2" descr="Forms response chart. Question title: 10. Teachers inform you about your expected competencies, course outcomes, and program outcom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2310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37342"/>
              </p:ext>
            </p:extLst>
          </p:nvPr>
        </p:nvGraphicFramePr>
        <p:xfrm>
          <a:off x="319303" y="2712029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14.29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 descr="Forms response chart. Question title: 11. Your mentor does a necessary follow-up with as assigned task to you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87691" cy="23310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92843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4" descr="Forms response chart. Question title: 12. The teacher illustrates the concepts through examples and application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6909" cy="22167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9388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 descr="Forms response chart. Question title: 13. The teacher identifies your strengths and encourage you with providing right level of challeng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7300" cy="20089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96330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Fully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Reasonably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76.19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Partially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Slightly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Unable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 descr="Forms response chart. Question title: 14. Teachers are able to identify your weaknesses and help you to overcome them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898083" cy="20816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29149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21.43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 descr="Forms response chart. Question title: 15. The institution makes effort to engage students in the monitoring, review and continuous quality improvement of the teaching learning proces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98082" cy="2040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3773"/>
              </p:ext>
            </p:extLst>
          </p:nvPr>
        </p:nvGraphicFramePr>
        <p:xfrm>
          <a:off x="361518" y="2286001"/>
          <a:ext cx="8491537" cy="255922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59.52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 descr="Forms response chart. Question title: 16. The institute/ teachers use student-centric methods, such as experiential learning, participative learning and problem-solving methodologies for enhancing learning experienc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5736" cy="207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44941"/>
              </p:ext>
            </p:extLst>
          </p:nvPr>
        </p:nvGraphicFramePr>
        <p:xfrm>
          <a:off x="403081" y="2358738"/>
          <a:ext cx="8491537" cy="243109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To a great extent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What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Little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 descr="Forms response chart. Question title: 17. Teachers encourage you to participate in extracurricular activitie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18864" cy="2040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63171"/>
              </p:ext>
            </p:extLst>
          </p:nvPr>
        </p:nvGraphicFramePr>
        <p:xfrm>
          <a:off x="403081" y="2358738"/>
          <a:ext cx="8491537" cy="2559372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64.29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72;p13"/>
          <p:cNvSpPr txBox="1">
            <a:spLocks/>
          </p:cNvSpPr>
          <p:nvPr/>
        </p:nvSpPr>
        <p:spPr bwMode="auto">
          <a:xfrm>
            <a:off x="0" y="126279"/>
            <a:ext cx="9144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sz="2400" b="1" dirty="0"/>
              <a:t>FACULTY – SUBJECT DISTRIBUTION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48497"/>
              </p:ext>
            </p:extLst>
          </p:nvPr>
        </p:nvGraphicFramePr>
        <p:xfrm>
          <a:off x="402431" y="758826"/>
          <a:ext cx="8339138" cy="4069113"/>
        </p:xfrm>
        <a:graphic>
          <a:graphicData uri="http://schemas.openxmlformats.org/drawingml/2006/table">
            <a:tbl>
              <a:tblPr firstRow="1" bandRow="1"/>
              <a:tblGrid>
                <a:gridCol w="792524"/>
                <a:gridCol w="3106881"/>
                <a:gridCol w="987137"/>
                <a:gridCol w="2483427"/>
                <a:gridCol w="969169"/>
              </a:tblGrid>
              <a:tr h="6471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Sr. No.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Name of Faculty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</a:tr>
              <a:tr h="341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01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Engineering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Mathematics - III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EM - III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Madan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Jagadale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02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Network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Analysis and Synthesis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B. M.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Nayak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3844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03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Fluid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Mechanics and Turbo Engineering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Pranod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Nikam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PRN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04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Measurement and Instrumentation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Somesha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Naik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SSR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427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05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Engineering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Economics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Praveenkumar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Pawar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PRK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644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06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Electrical Engineering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Materials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B.G.Nelogal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6800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07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Basic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Human Rights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Anup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Lakde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 descr="Forms response chart. Question title: 18. Efforts are made by teachers to inculcate soft skills, life skills and employability skills to make you ready for the world of work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908473" cy="21024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60102"/>
              </p:ext>
            </p:extLst>
          </p:nvPr>
        </p:nvGraphicFramePr>
        <p:xfrm>
          <a:off x="403081" y="2358738"/>
          <a:ext cx="8491537" cy="243109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To a great extent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80.95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What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Little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 descr="Forms response chart. Question title: 19. What percentage of teachers use ICT tools such as LCD projector, Multimedia , etc while teaching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1"/>
            <a:ext cx="8866909" cy="21647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56659"/>
              </p:ext>
            </p:extLst>
          </p:nvPr>
        </p:nvGraphicFramePr>
        <p:xfrm>
          <a:off x="403081" y="2358738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Above 90%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70-89%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50-69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30-49 %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0-below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 descr="Forms response chart. Question title: 20. The overall quality of teaching-learning process in your institute is very good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6127" cy="21128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82066"/>
              </p:ext>
            </p:extLst>
          </p:nvPr>
        </p:nvGraphicFramePr>
        <p:xfrm>
          <a:off x="403081" y="2358738"/>
          <a:ext cx="8491537" cy="2559372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71.43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047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dirty="0"/>
              <a:t>21. Give 3 observations/ suggestions to improve the overall teaching-learning experience of respective teachers.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661988"/>
            <a:ext cx="85344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Take some more lectures</a:t>
            </a:r>
            <a:endParaRPr lang="en-US" dirty="0" smtClean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Complete portions on time</a:t>
            </a:r>
            <a:endParaRPr lang="en-US" dirty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Extra examples should take on each topics and exam too</a:t>
            </a:r>
            <a:endParaRPr lang="en-US" dirty="0"/>
          </a:p>
          <a:p>
            <a:pPr marL="0" indent="0" algn="just" eaLnBrk="1" hangingPunct="1">
              <a:lnSpc>
                <a:spcPct val="150000"/>
              </a:lnSpc>
              <a:buClr>
                <a:srgbClr val="000000"/>
              </a:buClr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0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 noGrp="1"/>
          </p:cNvSpPr>
          <p:nvPr>
            <p:ph type="title"/>
          </p:nvPr>
        </p:nvSpPr>
        <p:spPr>
          <a:xfrm>
            <a:off x="251259" y="0"/>
            <a:ext cx="8477105" cy="498764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cs typeface="Arial" charset="0"/>
              </a:rPr>
              <a:t>OVERALL ANALYSIS</a:t>
            </a:r>
            <a:endParaRPr lang="en-IN" sz="28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13493"/>
              </p:ext>
            </p:extLst>
          </p:nvPr>
        </p:nvGraphicFramePr>
        <p:xfrm>
          <a:off x="256020" y="544225"/>
          <a:ext cx="8450263" cy="4674637"/>
        </p:xfrm>
        <a:graphic>
          <a:graphicData uri="http://schemas.openxmlformats.org/drawingml/2006/table">
            <a:tbl>
              <a:tblPr firstRow="1" bandRow="1"/>
              <a:tblGrid>
                <a:gridCol w="831174"/>
                <a:gridCol w="981247"/>
                <a:gridCol w="4026744"/>
                <a:gridCol w="2611098"/>
              </a:tblGrid>
              <a:tr h="55705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Sub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Appreciation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Suggestions for improvement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</a:tr>
              <a:tr h="621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  <a:endParaRPr lang="en-US" sz="12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Communication,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Quality teaching and learning, Use of ICT 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Internal Evaluation, Teaching approach</a:t>
                      </a:r>
                      <a:endParaRPr lang="en-US" sz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6210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Well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Prepared, Communication, Promoting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internship, Promoting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Extra Curricular Activities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Coverage, Student Centric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5027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CO-PO discussion, Multiple opportunities to grow, Timely Assignments providing,</a:t>
                      </a:r>
                      <a:endParaRPr lang="en-US" sz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Need to Increase ICT tools, Internal Evaluation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Promoting internship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7097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Promoting students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to Internship Timely providing Assignments, Usage of ICT, Internal Evaluation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Student Centric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Process, Syllabus Coverage, Teaching approach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4008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, Internal Evaluation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Student centric, Use of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ICT, Promoting Internship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5658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Promoting students to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internship, Internal evaluation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 Use of ICT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6210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Student centric, Promoting students Extra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curricular activities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 Use of ICT, Internal Evaluation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50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 descr="Forms response chart. Question title: 1. How much of the syllabus was covered in the class: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87691" cy="20504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92068"/>
              </p:ext>
            </p:extLst>
          </p:nvPr>
        </p:nvGraphicFramePr>
        <p:xfrm>
          <a:off x="256957" y="2379519"/>
          <a:ext cx="8491537" cy="2110496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85 -100 %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70 - 84 %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14.29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55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– 69 %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16.67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30 – 54 %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40.47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0- Below 30 %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28.57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descr="Forms response chart. Question title: 2. How well did the teachers prepare for the classes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6127" cy="22375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38948"/>
              </p:ext>
            </p:extLst>
          </p:nvPr>
        </p:nvGraphicFramePr>
        <p:xfrm>
          <a:off x="329693" y="2452256"/>
          <a:ext cx="8491537" cy="211042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Thoroughly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Satisfaction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80.95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Poorly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Indifferently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Wont Teach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 descr="Forms response chart. Question title: 3. How well were the teachers able to communicate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3782" cy="2123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10472"/>
              </p:ext>
            </p:extLst>
          </p:nvPr>
        </p:nvGraphicFramePr>
        <p:xfrm>
          <a:off x="397235" y="2182091"/>
          <a:ext cx="8491537" cy="2878204"/>
        </p:xfrm>
        <a:graphic>
          <a:graphicData uri="http://schemas.openxmlformats.org/drawingml/2006/table">
            <a:tbl>
              <a:tblPr firstRow="1" bandRow="1"/>
              <a:tblGrid>
                <a:gridCol w="1338047"/>
                <a:gridCol w="654448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2659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2659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431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Always Effective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21.43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4431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 effective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59.52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4431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Just Satisfactory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4431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Generally Ineffective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5009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Poor Communication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descr="Forms response chart. Question title: 4. The teachers's approach to teaching can best be described a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825345" cy="19153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78536"/>
              </p:ext>
            </p:extLst>
          </p:nvPr>
        </p:nvGraphicFramePr>
        <p:xfrm>
          <a:off x="361517" y="2244436"/>
          <a:ext cx="8491537" cy="2573053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675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675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675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Excellent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675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Good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675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675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Fair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675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Poor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 descr="Forms response chart. Question title: 5. Fairness of the internal evaluation process by the teacher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04564" cy="20192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08920"/>
              </p:ext>
            </p:extLst>
          </p:nvPr>
        </p:nvGraphicFramePr>
        <p:xfrm>
          <a:off x="361517" y="2514601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descr="Forms response chart. Question title: 6. Was your performance in assignments/extra practice test discussed with you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99"/>
            <a:ext cx="8856518" cy="2123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6553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 descr="Forms response chart. Question title: 7. The faculty takes active interest in promoting internship, student exchange, field visit opportunities for students. *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08473" cy="2040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30213"/>
              </p:ext>
            </p:extLst>
          </p:nvPr>
        </p:nvGraphicFramePr>
        <p:xfrm>
          <a:off x="319303" y="2389910"/>
          <a:ext cx="8491537" cy="230288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NPR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PRP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EM- III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NAS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FMTE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BHR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1627</Words>
  <Application>Microsoft Office PowerPoint</Application>
  <PresentationFormat>On-screen Show (16:9)</PresentationFormat>
  <Paragraphs>1323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Simple Light</vt:lpstr>
      <vt:lpstr>Swiss</vt:lpstr>
      <vt:lpstr>Arvind Gavali College of Engineering, Satara  Department of Electrical Engineering  Second Year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 Department of Electrical Engineering  Second Year Feedback</dc:title>
  <cp:lastModifiedBy>sony</cp:lastModifiedBy>
  <cp:revision>23</cp:revision>
  <dcterms:modified xsi:type="dcterms:W3CDTF">2020-11-20T10:43:41Z</dcterms:modified>
</cp:coreProperties>
</file>