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31"/>
  </p:notesMasterIdLst>
  <p:sldIdLst>
    <p:sldId id="285" r:id="rId3"/>
    <p:sldId id="286" r:id="rId4"/>
    <p:sldId id="287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88" r:id="rId26"/>
    <p:sldId id="289" r:id="rId27"/>
    <p:sldId id="290" r:id="rId28"/>
    <p:sldId id="291" r:id="rId29"/>
    <p:sldId id="292" r:id="rId3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514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Google Shape;69;gcb9a0b074_1_0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  <p:sp>
        <p:nvSpPr>
          <p:cNvPr id="33795" name="Google Shape;70;gcb9a0b074_1_0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mr-IN"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7626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db4e6bf3b2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db4e6bf3b2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db4e6bf3b2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db4e6bf3b2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db4e6bf3b2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db4e6bf3b2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db4e6bf3b2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db4e6bf3b2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db4e6bf3b2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db4e6bf3b2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db4e6bf3b2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db4e6bf3b2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db4e6bf3b2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db4e6bf3b2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db4e6bf3b2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db4e6bf3b2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db4e6bf3b2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db4e6bf3b2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db4e6bf3b2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db4e6bf3b2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db4e6bf3b2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db4e6bf3b2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db4e6bf3b2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db4e6bf3b2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db4e6bf3b2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db4e6bf3b2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db4e6bf3b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db4e6bf3b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b4e6bf3b2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b4e6bf3b2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db4e6bf3b2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db4e6bf3b2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db4e6bf3b2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db4e6bf3b2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db4e6bf3b2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db4e6bf3b2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db4e6bf3b2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db4e6bf3b2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tx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oogle Shape;10;p2"/>
          <p:cNvCxnSpPr>
            <a:cxnSpLocks noChangeShapeType="1"/>
          </p:cNvCxnSpPr>
          <p:nvPr/>
        </p:nvCxnSpPr>
        <p:spPr bwMode="auto">
          <a:xfrm>
            <a:off x="2478088" y="415925"/>
            <a:ext cx="6243637" cy="0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</p:spPr>
      </p:cxnSp>
      <p:cxnSp>
        <p:nvCxnSpPr>
          <p:cNvPr id="5" name="Google Shape;11;p2"/>
          <p:cNvCxnSpPr>
            <a:cxnSpLocks noChangeShapeType="1"/>
          </p:cNvCxnSpPr>
          <p:nvPr/>
        </p:nvCxnSpPr>
        <p:spPr bwMode="auto">
          <a:xfrm>
            <a:off x="2478088" y="4740275"/>
            <a:ext cx="6243637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</p:spPr>
      </p:cxnSp>
      <p:cxnSp>
        <p:nvCxnSpPr>
          <p:cNvPr id="6" name="Google Shape;12;p2"/>
          <p:cNvCxnSpPr>
            <a:cxnSpLocks noChangeShapeType="1"/>
          </p:cNvCxnSpPr>
          <p:nvPr/>
        </p:nvCxnSpPr>
        <p:spPr bwMode="auto">
          <a:xfrm>
            <a:off x="425450" y="415925"/>
            <a:ext cx="182563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15;p2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1BA3287-892E-40CE-8A40-78A0EA8DB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oogle Shape;40;p7"/>
          <p:cNvCxnSpPr>
            <a:cxnSpLocks noChangeShapeType="1"/>
          </p:cNvCxnSpPr>
          <p:nvPr/>
        </p:nvCxnSpPr>
        <p:spPr bwMode="auto">
          <a:xfrm>
            <a:off x="425450" y="415925"/>
            <a:ext cx="182563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" name="Google Shape;43;p7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C4484-D452-4DBB-9878-6E7678AD4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9;p9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US" kern="1200">
              <a:latin typeface="Arial" charset="0"/>
              <a:ea typeface="+mn-ea"/>
              <a:cs typeface="Arial" charset="0"/>
              <a:sym typeface="Arial" charset="0"/>
            </a:endParaRPr>
          </a:p>
        </p:txBody>
      </p:sp>
      <p:cxnSp>
        <p:nvCxnSpPr>
          <p:cNvPr id="6" name="Google Shape;50;p9"/>
          <p:cNvCxnSpPr>
            <a:cxnSpLocks noChangeShapeType="1"/>
          </p:cNvCxnSpPr>
          <p:nvPr/>
        </p:nvCxnSpPr>
        <p:spPr bwMode="auto">
          <a:xfrm>
            <a:off x="5029200" y="4495800"/>
            <a:ext cx="468313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54;p9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B4B907D-F320-4E87-AB10-8AB8D1808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oogle Shape;56;p10"/>
          <p:cNvCxnSpPr>
            <a:cxnSpLocks noChangeShapeType="1"/>
          </p:cNvCxnSpPr>
          <p:nvPr/>
        </p:nvCxnSpPr>
        <p:spPr bwMode="auto">
          <a:xfrm>
            <a:off x="425450" y="4740275"/>
            <a:ext cx="8296275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 type="none" w="sm" len="sm"/>
            <a:tailEnd type="none" w="sm" len="sm"/>
          </a:ln>
        </p:spPr>
      </p:cxnSp>
      <p:cxnSp>
        <p:nvCxnSpPr>
          <p:cNvPr id="4" name="Google Shape;57;p10"/>
          <p:cNvCxnSpPr>
            <a:cxnSpLocks noChangeShapeType="1"/>
          </p:cNvCxnSpPr>
          <p:nvPr/>
        </p:nvCxnSpPr>
        <p:spPr bwMode="auto">
          <a:xfrm>
            <a:off x="425450" y="415925"/>
            <a:ext cx="182563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" name="Google Shape;59;p10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703B3-F2EC-4FF1-A2EF-01498A44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oogle Shape;61;p11"/>
          <p:cNvCxnSpPr>
            <a:cxnSpLocks noChangeShapeType="1"/>
          </p:cNvCxnSpPr>
          <p:nvPr/>
        </p:nvCxnSpPr>
        <p:spPr bwMode="auto">
          <a:xfrm>
            <a:off x="425450" y="4740275"/>
            <a:ext cx="8296275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 type="none" w="sm" len="sm"/>
            <a:tailEnd type="none" w="sm" len="sm"/>
          </a:ln>
        </p:spPr>
      </p:cxnSp>
      <p:cxnSp>
        <p:nvCxnSpPr>
          <p:cNvPr id="5" name="Google Shape;62;p11"/>
          <p:cNvCxnSpPr>
            <a:cxnSpLocks noChangeShapeType="1"/>
          </p:cNvCxnSpPr>
          <p:nvPr/>
        </p:nvCxnSpPr>
        <p:spPr bwMode="auto">
          <a:xfrm>
            <a:off x="425450" y="415925"/>
            <a:ext cx="8296275" cy="0"/>
          </a:xfrm>
          <a:prstGeom prst="straightConnector1">
            <a:avLst/>
          </a:prstGeom>
          <a:noFill/>
          <a:ln w="38100">
            <a:solidFill>
              <a:schemeClr val="bg2"/>
            </a:solidFill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" name="Google Shape;65;p11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6A8D0-E7B5-49E7-9D35-8E8249FC3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B84D7-900B-4973-900F-81256348E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6;p1"/>
          <p:cNvSpPr txBox="1">
            <a:spLocks noGrp="1"/>
          </p:cNvSpPr>
          <p:nvPr>
            <p:ph type="title"/>
          </p:nvPr>
        </p:nvSpPr>
        <p:spPr bwMode="auto">
          <a:xfrm>
            <a:off x="2400300" y="576263"/>
            <a:ext cx="632142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mr-IN">
              <a:sym typeface="Arial" pitchFamily="34" charset="0"/>
            </a:endParaRPr>
          </a:p>
        </p:txBody>
      </p:sp>
      <p:sp>
        <p:nvSpPr>
          <p:cNvPr id="1027" name="Google Shape;7;p1"/>
          <p:cNvSpPr txBox="1">
            <a:spLocks noGrp="1"/>
          </p:cNvSpPr>
          <p:nvPr>
            <p:ph type="body" idx="1"/>
          </p:nvPr>
        </p:nvSpPr>
        <p:spPr bwMode="auto">
          <a:xfrm>
            <a:off x="2409825" y="1595438"/>
            <a:ext cx="6321425" cy="30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mr-IN">
              <a:sym typeface="Arial" pitchFamily="34" charset="0"/>
            </a:endParaRPr>
          </a:p>
        </p:txBody>
      </p:sp>
      <p:sp>
        <p:nvSpPr>
          <p:cNvPr id="1028" name="Google Shape;8;p1"/>
          <p:cNvSpPr txBox="1">
            <a:spLocks noGrp="1"/>
          </p:cNvSpPr>
          <p:nvPr>
            <p:ph type="sldNum" idx="12"/>
          </p:nvPr>
        </p:nvSpPr>
        <p:spPr bwMode="auto">
          <a:xfrm>
            <a:off x="8497888" y="4689475"/>
            <a:ext cx="549275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latin typeface="Lato" charset="0"/>
                <a:cs typeface="Arial" charset="0"/>
                <a:sym typeface="Lato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1E1033-460D-4AE2-818D-5C1346B2CCBF}" type="slidenum">
              <a:rPr lang="en-US" kern="1200">
                <a:ea typeface="+mn-e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kern="1200">
              <a:ea typeface="+mn-e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Google Shape;72;p13"/>
          <p:cNvSpPr txBox="1">
            <a:spLocks noGrp="1"/>
          </p:cNvSpPr>
          <p:nvPr>
            <p:ph type="ctrTitle"/>
          </p:nvPr>
        </p:nvSpPr>
        <p:spPr>
          <a:xfrm>
            <a:off x="1807029" y="465138"/>
            <a:ext cx="6873421" cy="1584325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Raleway" charset="0"/>
              <a:buNone/>
            </a:pPr>
            <a:r>
              <a:rPr lang="en-US" sz="2400" b="1" dirty="0" err="1">
                <a:solidFill>
                  <a:srgbClr val="FFFFFF"/>
                </a:solidFill>
                <a:latin typeface="Raleway" charset="0"/>
                <a:cs typeface="Arial" pitchFamily="34" charset="0"/>
                <a:sym typeface="Raleway" charset="0"/>
              </a:rPr>
              <a:t>Arvind</a:t>
            </a:r>
            <a:r>
              <a:rPr lang="en-US" sz="2400" b="1" dirty="0">
                <a:solidFill>
                  <a:srgbClr val="FFFFFF"/>
                </a:solidFill>
                <a:latin typeface="Raleway" charset="0"/>
                <a:cs typeface="Arial" pitchFamily="34" charset="0"/>
                <a:sym typeface="Raleway" charset="0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latin typeface="Raleway" charset="0"/>
                <a:cs typeface="Arial" pitchFamily="34" charset="0"/>
                <a:sym typeface="Raleway" charset="0"/>
              </a:rPr>
              <a:t>Gavali</a:t>
            </a:r>
            <a:r>
              <a:rPr lang="en-US" sz="2400" b="1" dirty="0">
                <a:solidFill>
                  <a:srgbClr val="FFFFFF"/>
                </a:solidFill>
                <a:latin typeface="Raleway" charset="0"/>
                <a:cs typeface="Arial" pitchFamily="34" charset="0"/>
                <a:sym typeface="Raleway" charset="0"/>
              </a:rPr>
              <a:t> College of Engineering, Satara </a:t>
            </a:r>
            <a:br>
              <a:rPr lang="en-US" sz="2400" b="1" dirty="0">
                <a:solidFill>
                  <a:srgbClr val="FFFFFF"/>
                </a:solidFill>
                <a:latin typeface="Raleway" charset="0"/>
                <a:cs typeface="Arial" pitchFamily="34" charset="0"/>
                <a:sym typeface="Raleway" charset="0"/>
              </a:rPr>
            </a:br>
            <a:r>
              <a:rPr lang="en-US" sz="2400" b="1" dirty="0">
                <a:solidFill>
                  <a:srgbClr val="FFFFFF"/>
                </a:solidFill>
                <a:latin typeface="Raleway" charset="0"/>
                <a:cs typeface="Arial" pitchFamily="34" charset="0"/>
                <a:sym typeface="Raleway" charset="0"/>
              </a:rPr>
              <a:t>Department of Electronics &amp; Telecommunication Engineering</a:t>
            </a:r>
            <a:br>
              <a:rPr lang="en-US" sz="2400" b="1" dirty="0">
                <a:solidFill>
                  <a:srgbClr val="FFFFFF"/>
                </a:solidFill>
                <a:latin typeface="Raleway" charset="0"/>
                <a:cs typeface="Arial" pitchFamily="34" charset="0"/>
                <a:sym typeface="Raleway" charset="0"/>
              </a:rPr>
            </a:br>
            <a:br>
              <a:rPr lang="en-US" sz="1900" b="1" dirty="0">
                <a:solidFill>
                  <a:srgbClr val="FFFFFF"/>
                </a:solidFill>
                <a:latin typeface="Raleway" charset="0"/>
                <a:cs typeface="Arial" pitchFamily="34" charset="0"/>
                <a:sym typeface="Raleway" charset="0"/>
              </a:rPr>
            </a:br>
            <a:r>
              <a:rPr lang="en-US" b="1" dirty="0">
                <a:solidFill>
                  <a:srgbClr val="FFFFFF"/>
                </a:solidFill>
                <a:latin typeface="Raleway" charset="0"/>
                <a:cs typeface="Arial" pitchFamily="34" charset="0"/>
                <a:sym typeface="Raleway" charset="0"/>
              </a:rPr>
              <a:t>Second Year Feedback</a:t>
            </a:r>
          </a:p>
        </p:txBody>
      </p:sp>
      <p:sp>
        <p:nvSpPr>
          <p:cNvPr id="8195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414588" y="3417888"/>
            <a:ext cx="6330950" cy="1241425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Lato" pitchFamily="34" charset="0"/>
              <a:buNone/>
            </a:pPr>
            <a:r>
              <a:rPr lang="en-US" sz="2000" b="1" dirty="0">
                <a:solidFill>
                  <a:schemeClr val="bg1"/>
                </a:solidFill>
                <a:latin typeface="Lato" pitchFamily="34" charset="0"/>
                <a:cs typeface="Arial" pitchFamily="34" charset="0"/>
                <a:sym typeface="Lato" pitchFamily="34" charset="0"/>
              </a:rPr>
              <a:t>Month :APRIL 2021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Lato" pitchFamily="34" charset="0"/>
              <a:buNone/>
            </a:pPr>
            <a:r>
              <a:rPr lang="en-US" sz="2000" b="1" dirty="0">
                <a:solidFill>
                  <a:schemeClr val="bg1"/>
                </a:solidFill>
                <a:latin typeface="Lato" pitchFamily="34" charset="0"/>
                <a:cs typeface="Arial" pitchFamily="34" charset="0"/>
                <a:sym typeface="Lato" pitchFamily="34" charset="0"/>
              </a:rPr>
              <a:t>Total   Responses : 18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Lato" pitchFamily="34" charset="0"/>
              <a:buNone/>
            </a:pPr>
            <a:r>
              <a:rPr lang="en-US" sz="2000" b="1" dirty="0">
                <a:solidFill>
                  <a:schemeClr val="bg1"/>
                </a:solidFill>
                <a:latin typeface="Lato" pitchFamily="34" charset="0"/>
                <a:cs typeface="Arial" pitchFamily="34" charset="0"/>
                <a:sym typeface="Lato" pitchFamily="34" charset="0"/>
              </a:rPr>
              <a:t>Total   Class Strength :</a:t>
            </a:r>
            <a:r>
              <a:rPr lang="en-US" sz="2000" dirty="0">
                <a:solidFill>
                  <a:schemeClr val="bg1"/>
                </a:solidFill>
                <a:latin typeface="Lato" pitchFamily="34" charset="0"/>
                <a:cs typeface="Arial" pitchFamily="34" charset="0"/>
                <a:sym typeface="Lato" pitchFamily="34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Lato" pitchFamily="34" charset="0"/>
                <a:cs typeface="Arial" pitchFamily="34" charset="0"/>
                <a:sym typeface="Lato" pitchFamily="34" charset="0"/>
              </a:rPr>
              <a:t>36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Lato" pitchFamily="34" charset="0"/>
              <a:buNone/>
            </a:pPr>
            <a:r>
              <a:rPr lang="en-US" sz="2000" b="1" dirty="0">
                <a:solidFill>
                  <a:schemeClr val="bg1"/>
                </a:solidFill>
                <a:latin typeface="Lato" pitchFamily="34" charset="0"/>
                <a:cs typeface="Arial" pitchFamily="34" charset="0"/>
                <a:sym typeface="Lato" pitchFamily="34" charset="0"/>
              </a:rPr>
              <a:t>Feedback   Percentage</a:t>
            </a:r>
            <a:r>
              <a:rPr lang="en-US" sz="2000" dirty="0">
                <a:solidFill>
                  <a:schemeClr val="bg1"/>
                </a:solidFill>
                <a:latin typeface="Lato" pitchFamily="34" charset="0"/>
                <a:cs typeface="Arial" pitchFamily="34" charset="0"/>
                <a:sym typeface="Lato" pitchFamily="34" charset="0"/>
              </a:rPr>
              <a:t> : 50%</a:t>
            </a:r>
            <a:endParaRPr lang="en-US" sz="2000" b="1" dirty="0">
              <a:solidFill>
                <a:schemeClr val="bg1"/>
              </a:solidFill>
              <a:latin typeface="Lato" pitchFamily="34" charset="0"/>
              <a:cs typeface="Arial" pitchFamily="34" charset="0"/>
              <a:sym typeface="Lato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9" descr="Forms response chart. Question title: 7. The faculty takes active interest in promoting internship, student exchange, field visit opportunities for students. *. Number of responses: 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984" y="152400"/>
            <a:ext cx="8540319" cy="204038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583585"/>
              </p:ext>
            </p:extLst>
          </p:nvPr>
        </p:nvGraphicFramePr>
        <p:xfrm>
          <a:off x="600719" y="2263806"/>
          <a:ext cx="7948476" cy="2727295"/>
        </p:xfrm>
        <a:graphic>
          <a:graphicData uri="http://schemas.openxmlformats.org/drawingml/2006/table">
            <a:tbl>
              <a:tblPr/>
              <a:tblGrid>
                <a:gridCol w="678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3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3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1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1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1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31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31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317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317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317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2317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868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33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Faculty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BJS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SSA</a:t>
                      </a:r>
                    </a:p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PS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BN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3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Subject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ACE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NMCP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TPO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PDE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APTI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C2C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ACE LAB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LAB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LAB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LAB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3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Regularly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64.96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3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Often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3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Sometimes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3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Rarely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3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Never 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20" descr="Forms response chart. Question title: 8. The teaching and mentoring process in your institution facilitates you in cognitive, social and emotional growth.. Number of responses: 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0518" y="152400"/>
            <a:ext cx="8478174" cy="178293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788868"/>
              </p:ext>
            </p:extLst>
          </p:nvPr>
        </p:nvGraphicFramePr>
        <p:xfrm>
          <a:off x="523779" y="2015234"/>
          <a:ext cx="8220721" cy="2975869"/>
        </p:xfrm>
        <a:graphic>
          <a:graphicData uri="http://schemas.openxmlformats.org/drawingml/2006/table">
            <a:tbl>
              <a:tblPr/>
              <a:tblGrid>
                <a:gridCol w="790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6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46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46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46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46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46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46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46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468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468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3468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7898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26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Faculty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BJS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SSA</a:t>
                      </a:r>
                    </a:p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8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Subject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ACE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MP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NMCP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TPO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PDE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APTI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C2C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ACE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8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Significantly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55.13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8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Very Well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8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Moderately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8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Marginally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8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Not at All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21" descr="Forms response chart. Question title: 9. The institute provides multiple opportunities to learn and grow. Number of responses: 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0718" y="152400"/>
            <a:ext cx="8620218" cy="157874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800337"/>
              </p:ext>
            </p:extLst>
          </p:nvPr>
        </p:nvGraphicFramePr>
        <p:xfrm>
          <a:off x="479391" y="1828800"/>
          <a:ext cx="8282868" cy="3061254"/>
        </p:xfrm>
        <a:graphic>
          <a:graphicData uri="http://schemas.openxmlformats.org/drawingml/2006/table">
            <a:tbl>
              <a:tblPr/>
              <a:tblGrid>
                <a:gridCol w="821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6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6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69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6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69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69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9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9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696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696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696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3696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1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373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Faculty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BJS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SSA</a:t>
                      </a:r>
                    </a:p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3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Subject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ACE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NMCP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TPO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PDE </a:t>
                      </a:r>
                    </a:p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APTI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C2C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ACE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3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Strongly Agree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52.14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3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Agree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3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Neutral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3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Disagree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3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Strongly Disagree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2" descr="Forms response chart. Question title: 10. Teachers inform you about your expected competencies, course outcomes, and program outcomes. Number of responses: 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7553" y="152400"/>
            <a:ext cx="8673483" cy="173854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59044"/>
              </p:ext>
            </p:extLst>
          </p:nvPr>
        </p:nvGraphicFramePr>
        <p:xfrm>
          <a:off x="372859" y="1890947"/>
          <a:ext cx="8345012" cy="3052112"/>
        </p:xfrm>
        <a:graphic>
          <a:graphicData uri="http://schemas.openxmlformats.org/drawingml/2006/table">
            <a:tbl>
              <a:tblPr/>
              <a:tblGrid>
                <a:gridCol w="802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2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2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2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27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27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27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27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27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27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27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276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276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622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36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Faculty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BJS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SSA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Subject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ACE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NMCP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TPO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PDE </a:t>
                      </a:r>
                    </a:p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APTI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C2C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ACE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Every time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64.96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Usually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Occasionally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Rarely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Never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23" descr="Forms response chart. Question title: 11. Your mentor does a necessary follow-up with as assigned task to you. Number of responses: 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2761" y="152400"/>
            <a:ext cx="8416031" cy="178293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888610"/>
              </p:ext>
            </p:extLst>
          </p:nvPr>
        </p:nvGraphicFramePr>
        <p:xfrm>
          <a:off x="408373" y="2122058"/>
          <a:ext cx="8469303" cy="2781244"/>
        </p:xfrm>
        <a:graphic>
          <a:graphicData uri="http://schemas.openxmlformats.org/drawingml/2006/table">
            <a:tbl>
              <a:tblPr/>
              <a:tblGrid>
                <a:gridCol w="814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084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9346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883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Faculty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BJS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SSA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Subject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ACE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NMCP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TPO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PDE </a:t>
                      </a:r>
                    </a:p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APTI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C2C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ACE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Every time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74.79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3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Usually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3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Occasionally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3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Rarely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5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 don’t have mentor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24" descr="Forms response chart. Question title: 12. The teacher illustrates the concepts through examples and applications. Number of responses: 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2963" y="152400"/>
            <a:ext cx="8531441" cy="161425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179450"/>
              </p:ext>
            </p:extLst>
          </p:nvPr>
        </p:nvGraphicFramePr>
        <p:xfrm>
          <a:off x="292968" y="2086254"/>
          <a:ext cx="8593580" cy="2725443"/>
        </p:xfrm>
        <a:graphic>
          <a:graphicData uri="http://schemas.openxmlformats.org/drawingml/2006/table">
            <a:tbl>
              <a:tblPr/>
              <a:tblGrid>
                <a:gridCol w="826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9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8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9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89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89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89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89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89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89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89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89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89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0071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893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Faculty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BJS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SSA</a:t>
                      </a:r>
                    </a:p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3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Subject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ACE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EMI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NMCP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TPO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PDE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APTI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C2C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ACE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3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Every time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83.33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3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Usually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3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Occasionally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3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Rarely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3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Never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5" descr="Forms response chart. Question title: 13. The teacher identifies your strengths and encourage you with providing right level of challenges. Number of responses: 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740" y="152400"/>
            <a:ext cx="8398276" cy="178293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3888" y="1961963"/>
          <a:ext cx="8451532" cy="2592282"/>
        </p:xfrm>
        <a:graphic>
          <a:graphicData uri="http://schemas.openxmlformats.org/drawingml/2006/table">
            <a:tbl>
              <a:tblPr/>
              <a:tblGrid>
                <a:gridCol w="813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96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96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96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96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96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9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96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96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96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969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969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969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9243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3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Faculty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BJS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SSA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3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Subject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ACE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NMCP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TPO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PDE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APTI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C2C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ACE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3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Fully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61.97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3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Reasonably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3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Partially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3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Slightly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3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Unable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26" descr="Forms response chart. Question title: 14. Teachers are able to identify your weaknesses and help you to overcome them. Number of responses: 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2963" y="152399"/>
            <a:ext cx="8549195" cy="176517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802029"/>
              </p:ext>
            </p:extLst>
          </p:nvPr>
        </p:nvGraphicFramePr>
        <p:xfrm>
          <a:off x="399501" y="1882064"/>
          <a:ext cx="8371642" cy="3021242"/>
        </p:xfrm>
        <a:graphic>
          <a:graphicData uri="http://schemas.openxmlformats.org/drawingml/2006/table">
            <a:tbl>
              <a:tblPr/>
              <a:tblGrid>
                <a:gridCol w="805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4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4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44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44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44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44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44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44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449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449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449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449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777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31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Faculty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BJS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SSA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Subject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ACE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NMCP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TPO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PDE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APTI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C2C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ACE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Every time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64.10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Usually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Occasionally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Rarely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Never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27" descr="Forms response chart. Question title: 15. The institution makes effort to engage students in the monitoring, review and continuous quality improvement of the teaching learning process.. Number of responses: 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5108" y="152399"/>
            <a:ext cx="8451542" cy="193385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635760"/>
              </p:ext>
            </p:extLst>
          </p:nvPr>
        </p:nvGraphicFramePr>
        <p:xfrm>
          <a:off x="503066" y="2148394"/>
          <a:ext cx="8303577" cy="2842708"/>
        </p:xfrm>
        <a:graphic>
          <a:graphicData uri="http://schemas.openxmlformats.org/drawingml/2006/table">
            <a:tbl>
              <a:tblPr/>
              <a:tblGrid>
                <a:gridCol w="819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0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0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0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0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0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00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0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00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00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00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381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040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Faculty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BJS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SSA</a:t>
                      </a:r>
                    </a:p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25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Subject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ACE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EMI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NMCP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TPO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PDE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APTI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C2C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ACE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25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Strongly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Agree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58.55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0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Agree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0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Neutral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0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Disagree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0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Strongly Disagree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28" descr="Forms response chart. Question title: 16. The institute/ teachers use student-centric methods, such as experiential learning, participative learning and problem-solving methodologies for enhancing learning experiences. Number of responses: 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2862" y="152400"/>
            <a:ext cx="8513687" cy="172078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79395" y="1864313"/>
          <a:ext cx="8265107" cy="2987675"/>
        </p:xfrm>
        <a:graphic>
          <a:graphicData uri="http://schemas.openxmlformats.org/drawingml/2006/table">
            <a:tbl>
              <a:tblPr/>
              <a:tblGrid>
                <a:gridCol w="803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6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6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69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69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69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69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9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99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699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699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699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3699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105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121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Faculty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BVT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JDB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HVS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MPN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SS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BJS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SSA</a:t>
                      </a:r>
                    </a:p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PS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BN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BVT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JDB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HVS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MPN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1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Subject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ACE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EMI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MP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SS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NMCP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TPO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PDE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APTI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C2C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ACE LAB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EMI LAB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MP LAB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SS LAB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17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 a great extent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2.99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17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Moderate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3.42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17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Some What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17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Very Little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17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Not at all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1.28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014" y="169650"/>
            <a:ext cx="8520600" cy="841800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FACULTY – SUBJECT DISTRIBUTION</a:t>
            </a:r>
            <a:br>
              <a:rPr lang="en-US" b="1" dirty="0"/>
            </a:br>
            <a:endParaRPr lang="en-IN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31684"/>
              </p:ext>
            </p:extLst>
          </p:nvPr>
        </p:nvGraphicFramePr>
        <p:xfrm>
          <a:off x="506028" y="709387"/>
          <a:ext cx="8340762" cy="4129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0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4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8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58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70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i="0" u="none" strike="noStrike" cap="none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Sr.No</a:t>
                      </a:r>
                      <a:endParaRPr lang="en-US" sz="14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Subject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Abbrev.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Name of Faculty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Abbrev.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Analog Communication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Mr.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Barkade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V.T</a:t>
                      </a:r>
                      <a:endParaRPr lang="en-IN" dirty="0"/>
                    </a:p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BVT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372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Electrical Machines and Instruments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0" baseline="0" dirty="0" err="1">
                          <a:solidFill>
                            <a:schemeClr val="tx1"/>
                          </a:solidFill>
                        </a:rPr>
                        <a:t>Mr.Jagtap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D B.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JDB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038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Microprocessor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Mr.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Hingmire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V.S.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/>
                        <a:t>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HVS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006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Signals and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Mr.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Hingmire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V.S.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HVS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027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Computer Network &amp; Cloud Computing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CNCC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err="1">
                          <a:solidFill>
                            <a:schemeClr val="tx1"/>
                          </a:solidFill>
                        </a:rPr>
                        <a:t>Ms.Mahamuni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P 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MPN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252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Numerical Methods and Computer Programming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NMCP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Ms.Sayyad</a:t>
                      </a:r>
                      <a:r>
                        <a:rPr lang="en-US" dirty="0"/>
                        <a:t> S </a:t>
                      </a:r>
                      <a:r>
                        <a:rPr lang="en-US" dirty="0" err="1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139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/>
                        <a:t>TPO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/>
                        <a:t>TPO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/>
                        <a:t>Mr.Bichkar</a:t>
                      </a:r>
                      <a:r>
                        <a:rPr lang="en-US" baseline="0" dirty="0"/>
                        <a:t> J S</a:t>
                      </a:r>
                      <a:endParaRPr lang="en-US" dirty="0"/>
                    </a:p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/>
                        <a:t>BJS</a:t>
                      </a:r>
                    </a:p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p29" descr="Forms response chart. Question title: 17. Teachers encourage you to participate in extracurricular activities.. Number of responses: 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0820" y="321075"/>
            <a:ext cx="8586186" cy="164976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130050"/>
              </p:ext>
            </p:extLst>
          </p:nvPr>
        </p:nvGraphicFramePr>
        <p:xfrm>
          <a:off x="372863" y="1970842"/>
          <a:ext cx="8398273" cy="3025225"/>
        </p:xfrm>
        <a:graphic>
          <a:graphicData uri="http://schemas.openxmlformats.org/drawingml/2006/table">
            <a:tbl>
              <a:tblPr/>
              <a:tblGrid>
                <a:gridCol w="807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6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6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2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62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62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62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62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622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62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622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622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933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32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Faculty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BJS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SSA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PS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BN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Subject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ACE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EMI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NMCP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TPO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PDE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APTI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C2C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ACE LAB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LAB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LAB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LAB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Strongly Agree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Agree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Neutral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Disagree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Strongly Disagree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30" descr="Forms response chart. Question title: 18. Efforts are made by teachers to inculcate soft skills, life skills and employability skills to make you ready for the world of work. Number of responses: 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043" y="321076"/>
            <a:ext cx="8870271" cy="1524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665113"/>
              </p:ext>
            </p:extLst>
          </p:nvPr>
        </p:nvGraphicFramePr>
        <p:xfrm>
          <a:off x="319598" y="1953086"/>
          <a:ext cx="8495933" cy="3051766"/>
        </p:xfrm>
        <a:graphic>
          <a:graphicData uri="http://schemas.openxmlformats.org/drawingml/2006/table">
            <a:tbl>
              <a:tblPr/>
              <a:tblGrid>
                <a:gridCol w="81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2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25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25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25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25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25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25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25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258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258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258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950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546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Faculty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BJS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SSA</a:t>
                      </a:r>
                    </a:p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2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Subject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ACE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NMCP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TPO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PDE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APTI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C2C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ACE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6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 a great extent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60.26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6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Moderate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6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Some What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6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Very Little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6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Not at all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kumimoji="0" lang="en-US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kumimoji="0" lang="en-US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kumimoji="0" lang="en-US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kumimoji="0" lang="en-US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kumimoji="0" lang="en-US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kumimoji="0" lang="en-US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kumimoji="0" lang="en-US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Arial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kumimoji="0" lang="en-US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kumimoji="0" lang="en-US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kumimoji="0" lang="en-US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Arial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31" descr="Forms response chart. Question title: 19. What percentage of teachers use ICT tools such as LCD projector, Multimedia , etc while teaching. Number of responses: 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7553" y="152399"/>
            <a:ext cx="8637973" cy="164976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514070"/>
              </p:ext>
            </p:extLst>
          </p:nvPr>
        </p:nvGraphicFramePr>
        <p:xfrm>
          <a:off x="337355" y="1855433"/>
          <a:ext cx="8371643" cy="3087630"/>
        </p:xfrm>
        <a:graphic>
          <a:graphicData uri="http://schemas.openxmlformats.org/drawingml/2006/table">
            <a:tbl>
              <a:tblPr/>
              <a:tblGrid>
                <a:gridCol w="805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4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4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44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44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44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44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44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44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449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449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449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449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777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410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Faculty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BJS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SSA</a:t>
                      </a:r>
                    </a:p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0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Subject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ACE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NMCP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TPO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PDE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APTI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C2C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ACE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0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Above 90%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52.14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0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70-89%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0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50-69 %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0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30-49 %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0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0-below 29%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p32" descr="Forms response chart. Question title: 20. The overall quality of teaching-learning process in your institute is very good. Number of responses: 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4086" y="152399"/>
            <a:ext cx="8620218" cy="172966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818644"/>
              </p:ext>
            </p:extLst>
          </p:nvPr>
        </p:nvGraphicFramePr>
        <p:xfrm>
          <a:off x="355101" y="1926451"/>
          <a:ext cx="8398284" cy="3064649"/>
        </p:xfrm>
        <a:graphic>
          <a:graphicData uri="http://schemas.openxmlformats.org/drawingml/2006/table">
            <a:tbl>
              <a:tblPr/>
              <a:tblGrid>
                <a:gridCol w="807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62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62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2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62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62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62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62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62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623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623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623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933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378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Faculty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BJS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SSA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8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Subject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ACE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NMCP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TPO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PDE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APTI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C2C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ACE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LAB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8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Strongly Agree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45.30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8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Agree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8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Neutral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8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Disagree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kumimoji="0" lang="en-US" sz="105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kumimoji="0" lang="en-US" sz="105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kumimoji="0" lang="en-US" sz="105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kumimoji="0" lang="en-US" sz="105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kumimoji="0" lang="en-US" sz="105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kumimoji="0" lang="en-US" sz="105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kumimoji="0" lang="en-US" sz="105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kumimoji="0" lang="en-US" sz="105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kumimoji="0" lang="en-US" sz="105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Arial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8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Strongly Disagree 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95" marR="6195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157" y="300279"/>
            <a:ext cx="8520600" cy="1071321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US" sz="1800" b="1" dirty="0"/>
              <a:t>21</a:t>
            </a:r>
            <a:r>
              <a:rPr lang="en-US" sz="2000" b="1" dirty="0"/>
              <a:t>. Give 3 observations/ suggestions to improve the overall teaching-learning experience of respective teachers</a:t>
            </a:r>
            <a:br>
              <a:rPr lang="en-US" sz="2000" b="1" dirty="0"/>
            </a:b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780836" y="2202418"/>
            <a:ext cx="75926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1.Provide Study Materials for better understanding</a:t>
            </a:r>
          </a:p>
          <a:p>
            <a:r>
              <a:rPr lang="en-US" dirty="0"/>
              <a:t>2. Don’t Give Over writing to students.</a:t>
            </a:r>
          </a:p>
          <a:p>
            <a:r>
              <a:rPr lang="en-US" dirty="0"/>
              <a:t>3. Faculties are always support us in all activities.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557" y="194654"/>
            <a:ext cx="8520600" cy="41494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OVERALL ANALYSIS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327603"/>
              </p:ext>
            </p:extLst>
          </p:nvPr>
        </p:nvGraphicFramePr>
        <p:xfrm>
          <a:off x="227732" y="806219"/>
          <a:ext cx="8656319" cy="2401686"/>
        </p:xfrm>
        <a:graphic>
          <a:graphicData uri="http://schemas.openxmlformats.org/drawingml/2006/table">
            <a:tbl>
              <a:tblPr firstRow="1" bandRow="1"/>
              <a:tblGrid>
                <a:gridCol w="987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9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127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201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Sub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Faculty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Appreciation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Suggestions for improvement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658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Teacher’s communication, Good Teaching approach, Discussion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on assignments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Internal evaluation process, Extracurricular  activity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99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IN" dirty="0"/>
                        <a:t>JDB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Good Teaching approach, Inform about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CO &amp; PO, Illustrate through example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Discussion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on assignments,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Promoting for internship program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9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HVS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Inform about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CO &amp; PO, Promoting for internship, field trip, Provides multiple opportunity for learn and grow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Teacher preparation, Teacher’s communication,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981657"/>
              </p:ext>
            </p:extLst>
          </p:nvPr>
        </p:nvGraphicFramePr>
        <p:xfrm>
          <a:off x="261258" y="833664"/>
          <a:ext cx="8656319" cy="3727987"/>
        </p:xfrm>
        <a:graphic>
          <a:graphicData uri="http://schemas.openxmlformats.org/drawingml/2006/table">
            <a:tbl>
              <a:tblPr firstRow="1" bandRow="1"/>
              <a:tblGrid>
                <a:gridCol w="987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9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127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998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Sub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Faculty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Appreciation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Suggestions for improvement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9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MPN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Teacher’s communication, Teaching preparation, Good Teaching approach, ,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Illustrate through example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Identify weakness, Promoting for internship program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99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NMCP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SSS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Promoting for internship, field trip, Provides multiple opportunity for learn and grow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Teacher approach, Teacher’s communication, Effort to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inculcate soft skill ,life skill, Students centric methods, , Identify weakness,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9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>
                          <a:solidFill>
                            <a:schemeClr val="tx1"/>
                          </a:solidFill>
                        </a:rPr>
                        <a:t>BJS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Teaching preparation, Good Teaching approach,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Illustrate through example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Effort to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inculcate soft skill ,life skill,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Internal evaluation process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981657"/>
              </p:ext>
            </p:extLst>
          </p:nvPr>
        </p:nvGraphicFramePr>
        <p:xfrm>
          <a:off x="261258" y="833664"/>
          <a:ext cx="8656319" cy="3727987"/>
        </p:xfrm>
        <a:graphic>
          <a:graphicData uri="http://schemas.openxmlformats.org/drawingml/2006/table">
            <a:tbl>
              <a:tblPr firstRow="1" bandRow="1"/>
              <a:tblGrid>
                <a:gridCol w="1105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127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998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Sub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Faculty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Appreciation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Suggestions for improvement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9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SSA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Teacher’s communication, Teaching preparation, Good Teaching approach, ,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Illustrate through example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Identify weakness, Promoting for internship program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99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APTITUDE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Promoting for internship, field trip, Provides multiple opportunity for learn and grow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Teacher approach, Teacher’s communication, Effort to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inculcate soft skill ,life skill, Students centric methods, , Identify weakness,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9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>
                          <a:solidFill>
                            <a:schemeClr val="tx1"/>
                          </a:solidFill>
                        </a:rPr>
                        <a:t>BN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Teaching preparation, Good Teaching approach,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Illustrate through example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Effort to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inculcate soft skill ,life skill,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Internal evaluation process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981657"/>
              </p:ext>
            </p:extLst>
          </p:nvPr>
        </p:nvGraphicFramePr>
        <p:xfrm>
          <a:off x="243503" y="363147"/>
          <a:ext cx="8656319" cy="4246147"/>
        </p:xfrm>
        <a:graphic>
          <a:graphicData uri="http://schemas.openxmlformats.org/drawingml/2006/table">
            <a:tbl>
              <a:tblPr firstRow="1" bandRow="1"/>
              <a:tblGrid>
                <a:gridCol w="963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0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9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127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998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Sub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Faculty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Appreciation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Suggestions for improvement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9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ACE 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BVT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Teacher’s communication, Teaching preparation, Good Teaching approach, ,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Illustrate through example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Identify weakness, Promoting for internship program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042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EMI 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JDB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Promoting for internship, field trip, Provides multiple opportunity for learn and grow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Teacher approach, Teacher’s communication, Effort to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inculcate soft skill ,life skill, Students centric methods, , Identify weakness,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9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MP 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>
                          <a:solidFill>
                            <a:schemeClr val="tx1"/>
                          </a:solidFill>
                        </a:rPr>
                        <a:t>HVS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preparation, Good Teaching approach,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Illustrate through example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Effort to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inculcate soft skill ,life skill,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Internal evaluation process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99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SS 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MPN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Teacher’s communication, Teaching preparation, Good Teaching approach, ,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Illustrate through example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Explain concept in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Practical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conduction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014" y="169650"/>
            <a:ext cx="8520600" cy="841800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FACULTY – SUBJECT DISTRIBUTION</a:t>
            </a:r>
            <a:br>
              <a:rPr lang="en-US" b="1" dirty="0"/>
            </a:br>
            <a:endParaRPr lang="en-IN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31684"/>
              </p:ext>
            </p:extLst>
          </p:nvPr>
        </p:nvGraphicFramePr>
        <p:xfrm>
          <a:off x="356902" y="637977"/>
          <a:ext cx="8340762" cy="4280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4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8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58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93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i="0" u="none" strike="noStrike" cap="none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Sr.No</a:t>
                      </a:r>
                      <a:endParaRPr lang="en-US" sz="14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Subject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Abbrev.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Name of Faculty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Abbrev.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052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PDE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0" baseline="0" dirty="0" err="1">
                          <a:solidFill>
                            <a:schemeClr val="tx1"/>
                          </a:solidFill>
                        </a:rPr>
                        <a:t>Mr.Shivade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S 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81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/>
                        <a:t>APTITUDE</a:t>
                      </a:r>
                    </a:p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0" baseline="0" dirty="0" err="1">
                          <a:solidFill>
                            <a:schemeClr val="tx1"/>
                          </a:solidFill>
                        </a:rPr>
                        <a:t>Mr.Pawar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>
                          <a:solidFill>
                            <a:schemeClr val="tx1"/>
                          </a:solidFill>
                        </a:rPr>
                        <a:t>Sandip</a:t>
                      </a:r>
                      <a:endParaRPr lang="en-US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088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err="1">
                          <a:solidFill>
                            <a:schemeClr val="tx1"/>
                          </a:solidFill>
                        </a:rPr>
                        <a:t>Ms.Bhilare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Nikita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149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Analog Communication Engineering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ACE 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Mr.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Barkade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V.T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BVT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801"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Electrical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Machine &amp; </a:t>
                      </a:r>
                      <a:r>
                        <a:rPr lang="en-US" b="0" baseline="0" dirty="0" err="1">
                          <a:solidFill>
                            <a:schemeClr val="tx1"/>
                          </a:solidFill>
                        </a:rPr>
                        <a:t>Instru.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Lab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EMI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Lab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0" baseline="0" dirty="0" err="1">
                          <a:solidFill>
                            <a:schemeClr val="tx1"/>
                          </a:solidFill>
                        </a:rPr>
                        <a:t>Mr.Jagtap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D B.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JDB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810"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Microprocessor Lab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MP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Lab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Mr.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Hingmire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V.S.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HVS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3560"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Signals and Systems 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SS</a:t>
                      </a:r>
                      <a:r>
                        <a:rPr lang="en-US" baseline="0" dirty="0"/>
                        <a:t> Lab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0" baseline="0" dirty="0" err="1">
                          <a:solidFill>
                            <a:schemeClr val="tx1"/>
                          </a:solidFill>
                        </a:rPr>
                        <a:t>Ms.Mahamuni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P 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MPN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144820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840" y="152399"/>
            <a:ext cx="8566951" cy="201375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712528"/>
              </p:ext>
            </p:extLst>
          </p:nvPr>
        </p:nvGraphicFramePr>
        <p:xfrm>
          <a:off x="275207" y="2254930"/>
          <a:ext cx="8371646" cy="2686464"/>
        </p:xfrm>
        <a:graphic>
          <a:graphicData uri="http://schemas.openxmlformats.org/drawingml/2006/table">
            <a:tbl>
              <a:tblPr/>
              <a:tblGrid>
                <a:gridCol w="517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7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72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2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72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72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720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166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9480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3919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1674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42617">
                <a:tc>
                  <a:txBody>
                    <a:bodyPr/>
                    <a:lstStyle/>
                    <a:p>
                      <a:pPr algn="ctr" rtl="0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Faculty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BJS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SSA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PS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BN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617">
                <a:tc>
                  <a:txBody>
                    <a:bodyPr/>
                    <a:lstStyle/>
                    <a:p>
                      <a:pPr algn="ctr" rtl="0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Subject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ACE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EMI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MP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NMCP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TPO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PDE </a:t>
                      </a:r>
                    </a:p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APTI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C2C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ACE LAB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EMI LAB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MP LAB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t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SS LAB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61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85 -100 %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33.33333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61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70 - 84 %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55.55556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61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 – 69 %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5.982906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61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 – 54 %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3.418803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9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0- Below 30 % </a:t>
                      </a:r>
                    </a:p>
                  </a:txBody>
                  <a:tcPr marL="6237" marR="6237" marT="62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 0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 0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 0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0 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0 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1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1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0 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1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0 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0 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 0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1</a:t>
                      </a:r>
                    </a:p>
                  </a:txBody>
                  <a:tcPr marL="6237" marR="6237" marT="6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1.709402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3" name="Google Shape;63;p14" descr="Forms response chart. Question title: 2. How well did the teachers prepare for the classes?. Number of responses: 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399" y="152399"/>
            <a:ext cx="8751903" cy="180068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437283"/>
              </p:ext>
            </p:extLst>
          </p:nvPr>
        </p:nvGraphicFramePr>
        <p:xfrm>
          <a:off x="523778" y="1961965"/>
          <a:ext cx="8211848" cy="2799493"/>
        </p:xfrm>
        <a:graphic>
          <a:graphicData uri="http://schemas.openxmlformats.org/drawingml/2006/table">
            <a:tbl>
              <a:tblPr/>
              <a:tblGrid>
                <a:gridCol w="551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1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1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12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12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12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12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12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12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12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128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128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128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9385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882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Faculty 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BJS 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SSA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PS 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BN 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6394" marR="6394" marT="63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2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Subject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ACE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NMCP 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TPO 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PDE </a:t>
                      </a:r>
                    </a:p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APTI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C2C 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ACE LAB 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LAB 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LAB 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LAB 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2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Thoroughly 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2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Satisfaction 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2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poorly 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2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Indifferently 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5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Wont Teach at all 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1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394" marR="6394" marT="63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 descr="Forms response chart. Question title: 4. The teachers's approach to teaching can best be described as. Number of responses: 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4085" y="152400"/>
            <a:ext cx="8584707" cy="194273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574523"/>
              </p:ext>
            </p:extLst>
          </p:nvPr>
        </p:nvGraphicFramePr>
        <p:xfrm>
          <a:off x="381737" y="2237172"/>
          <a:ext cx="8345019" cy="2672758"/>
        </p:xfrm>
        <a:graphic>
          <a:graphicData uri="http://schemas.openxmlformats.org/drawingml/2006/table">
            <a:tbl>
              <a:tblPr/>
              <a:tblGrid>
                <a:gridCol w="712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92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92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92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92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92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92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92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92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927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927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9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927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9206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698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Faculty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BJS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SSA</a:t>
                      </a:r>
                    </a:p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PS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BN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</a:p>
                  </a:txBody>
                  <a:tcPr marL="6272" marR="6272" marT="62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9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Subject 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ACE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NMCP 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TPO 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PDE 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APT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C2C 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ACE LAB 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LAB 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LAB 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LAB 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Always Effective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79.91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Sometime effective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2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Just Satisfactory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0 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Generally Ineffective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2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Very Poor Communication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 descr="Forms response chart. Question title: 4. The teachers's approach to teaching can best be described as. Number of responses: 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2862" y="152399"/>
            <a:ext cx="8424909" cy="165864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121041"/>
              </p:ext>
            </p:extLst>
          </p:nvPr>
        </p:nvGraphicFramePr>
        <p:xfrm>
          <a:off x="452762" y="1988596"/>
          <a:ext cx="8256234" cy="3002507"/>
        </p:xfrm>
        <a:graphic>
          <a:graphicData uri="http://schemas.openxmlformats.org/drawingml/2006/table">
            <a:tbl>
              <a:tblPr/>
              <a:tblGrid>
                <a:gridCol w="704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3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34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34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34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34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34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343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343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343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343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34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343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682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61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Faculty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BJS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SSA</a:t>
                      </a:r>
                    </a:p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PS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BN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</a:p>
                  </a:txBody>
                  <a:tcPr marL="6272" marR="6272" marT="62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91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Subject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ACE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NMCP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TPO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PDE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APTI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C2C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ACE LAB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LAB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LAB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LAB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8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Excellent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52.99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8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Very Good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8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Good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8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Fair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0 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0 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0 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0 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0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272" marR="6272" marT="62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18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Poor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7" descr="Forms response chart. Question title: 5. Fairness of the internal evaluation process by the teachers. Number of responses: 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740" y="152400"/>
            <a:ext cx="8433785" cy="18002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423913"/>
              </p:ext>
            </p:extLst>
          </p:nvPr>
        </p:nvGraphicFramePr>
        <p:xfrm>
          <a:off x="605929" y="2140227"/>
          <a:ext cx="8123071" cy="2585906"/>
        </p:xfrm>
        <a:graphic>
          <a:graphicData uri="http://schemas.openxmlformats.org/drawingml/2006/table">
            <a:tbl>
              <a:tblPr/>
              <a:tblGrid>
                <a:gridCol w="693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6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46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46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46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46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46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46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466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466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466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3466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789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4751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Faculty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BJS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SSA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PS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BN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8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Subject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ACE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EMI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MP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NMCP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TPO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PDE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APTI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C2C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ACE LAB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LAB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LAB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LAB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51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Always Fair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51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Usually fair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51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Sometimes Unfair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51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Unfair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0 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0 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51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Never 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8" descr="Forms response chart. Question title: 6. Was your performance in assignments/extra practice test discussed with you?. Number of responses: 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331" y="152399"/>
            <a:ext cx="8664606" cy="190721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93309"/>
              </p:ext>
            </p:extLst>
          </p:nvPr>
        </p:nvGraphicFramePr>
        <p:xfrm>
          <a:off x="461632" y="2095129"/>
          <a:ext cx="8380526" cy="2895974"/>
        </p:xfrm>
        <a:graphic>
          <a:graphicData uri="http://schemas.openxmlformats.org/drawingml/2006/table">
            <a:tbl>
              <a:tblPr/>
              <a:tblGrid>
                <a:gridCol w="715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1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1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16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16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16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16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16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16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16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161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161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161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9415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11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Faculty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BJS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SSA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PS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BN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BVT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JDB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HVS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MPN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</a:p>
                  </a:txBody>
                  <a:tcPr marL="6272" marR="6272" marT="62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3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Subject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ACE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NMCP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TPO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PDE </a:t>
                      </a:r>
                    </a:p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APTI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C2C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ACE LAB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EMI LAB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 LAB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 LAB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Every time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75.21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Usually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Occasionally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Rarely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Never 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0</a:t>
                      </a:r>
                    </a:p>
                  </a:txBody>
                  <a:tcPr marL="6272" marR="6272" marT="62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3006</Words>
  <Application>Microsoft Office PowerPoint</Application>
  <PresentationFormat>On-screen Show (16:9)</PresentationFormat>
  <Paragraphs>2304</Paragraphs>
  <Slides>28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Lato</vt:lpstr>
      <vt:lpstr>Mangal</vt:lpstr>
      <vt:lpstr>Raleway</vt:lpstr>
      <vt:lpstr>Times New Roman</vt:lpstr>
      <vt:lpstr>Simple Light</vt:lpstr>
      <vt:lpstr>Swiss</vt:lpstr>
      <vt:lpstr>Arvind Gavali College of Engineering, Satara  Department of Electronics &amp; Telecommunication Engineering  Second Year Feedback</vt:lpstr>
      <vt:lpstr>FACULTY – SUBJECT DISTRIBUTION </vt:lpstr>
      <vt:lpstr>FACULTY – SUBJECT DISTRIBUTION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21. Give 3 observations/ suggestions to improve the overall teaching-learning experience of respective teachers </vt:lpstr>
      <vt:lpstr>OVERALL ANALYSIS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HODE&amp;TC</dc:creator>
  <cp:lastModifiedBy>k k</cp:lastModifiedBy>
  <cp:revision>81</cp:revision>
  <dcterms:modified xsi:type="dcterms:W3CDTF">2022-02-05T08:58:08Z</dcterms:modified>
</cp:coreProperties>
</file>