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10234613" cy="7104063"/>
  <p:embeddedFontLst>
    <p:embeddedFont>
      <p:font typeface="Robot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BE7EFC6-AB40-4D04-9259-E8CACAE648F8}">
  <a:tblStyle styleId="{0BE7EFC6-AB40-4D04-9259-E8CACAE648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2" autoAdjust="0"/>
    <p:restoredTop sz="86408" autoAdjust="0"/>
  </p:normalViewPr>
  <p:slideViewPr>
    <p:cSldViewPr snapToGrid="0">
      <p:cViewPr varScale="1">
        <p:scale>
          <a:sx n="98" d="100"/>
          <a:sy n="98" d="100"/>
        </p:scale>
        <p:origin x="-120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6" y="9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86" y="-90"/>
      </p:cViewPr>
      <p:guideLst>
        <p:guide orient="horz" pos="2238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6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E3B48A4-9073-4572-8EC4-3B188E8299FC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EC0A051-DB98-4643-858A-88AB1DB17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9db763dc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9db763dce_0_54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9db763dc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9db763dce_0_61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9db763dc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9db763dce_0_68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9db763dc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9db763dce_0_75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9db35f5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9db35f54b_0_0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9db35f54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9db35f54b_0_7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9db35f54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9db35f54b_0_14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9db35f54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9db35f54b_0_21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9db35f54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9db35f54b_0_28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9db35f54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9db35f54b_0_35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9db763d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9db763dce_0_0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9db35f54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9db35f54b_0_42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9db35f54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9db35f54b_0_50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9db35f54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9db35f54b_0_58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9db35f54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9db35f54b_0_66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9db35f54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9db35f54b_0_73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9db763dc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9db763dce_0_12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9db763dc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9db763dce_0_19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9db763dc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9db763dce_0_26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9db763dc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9db763dce_0_33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9db763dc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9db763dce_0_40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b0d9dd0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b0d9dd0a1_0_0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9db763dc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5512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9db763dce_0_47:notes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127850"/>
            <a:ext cx="8520600" cy="3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 smtClean="0"/>
              <a:t>Second Year Feedback</a:t>
            </a:r>
            <a:endParaRPr sz="3600" b="1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Month-Sept-Oct. 2020</a:t>
            </a:r>
            <a:endParaRPr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Total Responses-:14</a:t>
            </a:r>
            <a:endParaRPr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Total Class Strength-:20</a:t>
            </a:r>
            <a:endParaRPr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Feedback Percentage-:70%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33673"/>
            <a:ext cx="8520600" cy="9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dirty="0" smtClean="0"/>
              <a:t>Arvind Gavali College of Engineering, Satara</a:t>
            </a:r>
            <a:endParaRPr sz="330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dirty="0" smtClean="0"/>
              <a:t>Department of civil Engineering</a:t>
            </a:r>
            <a:endParaRPr sz="330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2" descr="Forms response chart. Question title: 8. The teaching and mentoring process in your institution facilitates you in cognitive, social and emotional growth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68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5" name="Google Shape;125;p22"/>
          <p:cNvGraphicFramePr/>
          <p:nvPr/>
        </p:nvGraphicFramePr>
        <p:xfrm>
          <a:off x="311688" y="2006675"/>
          <a:ext cx="8520525" cy="332339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42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32.65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40.81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8.16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3" descr="Forms response chart. Question title: 9. The institute provides multiple opportunities to learn and grow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491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23"/>
          <p:cNvGraphicFramePr/>
          <p:nvPr/>
        </p:nvGraphicFramePr>
        <p:xfrm>
          <a:off x="311688" y="2242150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25.51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46.93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4" descr="Forms response chart. Question title: 10. Teachers inform you about your expected competencies, course outcomes, and program outcom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93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24"/>
          <p:cNvGraphicFramePr/>
          <p:nvPr/>
        </p:nvGraphicFramePr>
        <p:xfrm>
          <a:off x="311688" y="2099550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46.93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24.48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14.28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5" descr="Forms response chart. Question title: 11. Your mentor does a necessary follow-up with as assigned task to you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8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25"/>
          <p:cNvGraphicFramePr/>
          <p:nvPr/>
        </p:nvGraphicFramePr>
        <p:xfrm>
          <a:off x="311688" y="2155400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20.40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18.36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26" descr="Forms response chart. Question title: 12. The teacher illustrates the concepts through examples and application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970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26"/>
          <p:cNvGraphicFramePr/>
          <p:nvPr/>
        </p:nvGraphicFramePr>
        <p:xfrm>
          <a:off x="311688" y="1901875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17.34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17.34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27" descr="Forms response chart. Question title: 13. The teacher identifies your strengths and encourage you with providing right level of challeng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56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Google Shape;165;p27"/>
          <p:cNvGraphicFramePr/>
          <p:nvPr/>
        </p:nvGraphicFramePr>
        <p:xfrm>
          <a:off x="311688" y="2156550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41.83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22.44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14.28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p28" descr="Forms response chart. Question title: 14. Teachers are able to identify your weaknesses and help you to overcome them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8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p28"/>
          <p:cNvGraphicFramePr/>
          <p:nvPr/>
        </p:nvGraphicFramePr>
        <p:xfrm>
          <a:off x="311688" y="2280500"/>
          <a:ext cx="85961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55125"/>
                <a:gridCol w="955125"/>
                <a:gridCol w="955125"/>
                <a:gridCol w="955125"/>
                <a:gridCol w="955125"/>
                <a:gridCol w="955125"/>
                <a:gridCol w="955125"/>
                <a:gridCol w="955125"/>
                <a:gridCol w="9551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33.67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36.73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19.38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0" name="Google Shape;180;p29" descr="Forms response chart. Question title: 15. The institution makes effort to engage students in the monitoring, review and continuous quality improvement of the teaching learning proces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1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p29"/>
          <p:cNvGraphicFramePr/>
          <p:nvPr/>
        </p:nvGraphicFramePr>
        <p:xfrm>
          <a:off x="311688" y="2050600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36.73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39.79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12.24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8" name="Google Shape;188;p30" descr="Forms response chart. Question title: 16. The institute/ teachers use student-centric methods, such as experiential learning, participative learning and problem-solving methodologies for enhancing learning experienc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330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p30"/>
          <p:cNvGraphicFramePr/>
          <p:nvPr/>
        </p:nvGraphicFramePr>
        <p:xfrm>
          <a:off x="311688" y="2167800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35.71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52.04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4.08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6" name="Google Shape;196;p31" descr="Forms response chart. Question title: 17. Teachers encourage you to participate in extracurricular activitie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93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7" name="Google Shape;197;p31"/>
          <p:cNvGraphicFramePr/>
          <p:nvPr/>
        </p:nvGraphicFramePr>
        <p:xfrm>
          <a:off x="311688" y="1994275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35.71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35.71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8.16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Faculty-Subject Distribution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692225" y="1123363"/>
          <a:ext cx="7036400" cy="338304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562000"/>
                <a:gridCol w="2185625"/>
                <a:gridCol w="871875"/>
                <a:gridCol w="1875775"/>
                <a:gridCol w="15411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Sr.No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Abb.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Name of the 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Abb.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Mathematics-III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Ms. Bhosale Pooja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Mechanics of Solid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Dr. Thombare V.R.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Hydraulics-I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Ms. Jedhe S.S.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Surveying-I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Mr. Salunkhe S.P.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Building Construction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Mr. Kolekar A.B.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Engineering Geology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Ms. Machhav Pallavi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 Skill Development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Mr. Sapkal R.N.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4" name="Google Shape;204;p32" descr="Forms response chart. Question title: 18. Efforts are made by teachers to inculcate soft skills, life skills and employability skills to make you ready for the world of work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354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" name="Google Shape;205;p32"/>
          <p:cNvGraphicFramePr/>
          <p:nvPr/>
        </p:nvGraphicFramePr>
        <p:xfrm>
          <a:off x="257163" y="2354850"/>
          <a:ext cx="8629650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58850"/>
                <a:gridCol w="958850"/>
                <a:gridCol w="958850"/>
                <a:gridCol w="958850"/>
                <a:gridCol w="958850"/>
                <a:gridCol w="958850"/>
                <a:gridCol w="958850"/>
                <a:gridCol w="958850"/>
                <a:gridCol w="95885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39.79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37.75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14.28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1" name="Google Shape;211;p33"/>
          <p:cNvGraphicFramePr/>
          <p:nvPr/>
        </p:nvGraphicFramePr>
        <p:xfrm>
          <a:off x="192088" y="2328925"/>
          <a:ext cx="8712000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68000"/>
                <a:gridCol w="968000"/>
                <a:gridCol w="968000"/>
                <a:gridCol w="968000"/>
                <a:gridCol w="968000"/>
                <a:gridCol w="968000"/>
                <a:gridCol w="968000"/>
                <a:gridCol w="968000"/>
                <a:gridCol w="9680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43.87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25.51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8.16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4.08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18.36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12" name="Google Shape;212;p33" descr="Forms response chart. Question title: 19. What percentage of teachers use ICT tools such as LCD projector, Multimedia , etc while teaching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19" name="Google Shape;219;p34"/>
          <p:cNvGraphicFramePr/>
          <p:nvPr/>
        </p:nvGraphicFramePr>
        <p:xfrm>
          <a:off x="277650" y="2627550"/>
          <a:ext cx="8588700" cy="338304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54300"/>
                <a:gridCol w="954300"/>
                <a:gridCol w="954300"/>
                <a:gridCol w="954300"/>
                <a:gridCol w="954300"/>
                <a:gridCol w="954300"/>
                <a:gridCol w="954300"/>
                <a:gridCol w="954300"/>
                <a:gridCol w="954300"/>
              </a:tblGrid>
              <a:tr h="35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33.67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36.73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19.38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20" name="Google Shape;220;p34" descr="Forms response chart. Question title: 20. The overall quality of teaching-learning process in your institute is very good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86750" y="123950"/>
            <a:ext cx="90573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Give 3 observation/ Suggession to improve the overall teaching learning experience of respective teachers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1- Teacher should ask questions in lec to know how much attentive student is.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01600" marR="101600" lvl="0" indent="0" algn="l" rtl="0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2- </a:t>
            </a:r>
            <a:r>
              <a:rPr lang="en" sz="1600">
                <a:solidFill>
                  <a:schemeClr val="dk1"/>
                </a:solidFill>
              </a:rPr>
              <a:t>All teachers really teach us very nicely and their best</a:t>
            </a:r>
            <a:endParaRPr sz="23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01600" marR="101600" lvl="0" indent="0" algn="l" rtl="0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3-</a:t>
            </a:r>
            <a:r>
              <a:rPr lang="en" sz="1700">
                <a:solidFill>
                  <a:schemeClr val="dk1"/>
                </a:solidFill>
              </a:rPr>
              <a:t>proper explanation, observation, teaching</a:t>
            </a:r>
            <a:endParaRPr sz="24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01600" marR="101600" lvl="0" indent="0" algn="l" rtl="0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5- Give the notes before lecture start.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01600" marR="101600" lvl="0" indent="0" algn="l" rtl="0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6- All teachers are best and give their best to teach us with clarification .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01600" marR="101600" lvl="0" indent="0" algn="l" rtl="0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7- Start video continue</a:t>
            </a:r>
            <a:endParaRPr sz="24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Overall Analysis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2" name="Google Shape;232;p36"/>
          <p:cNvGraphicFramePr/>
          <p:nvPr/>
        </p:nvGraphicFramePr>
        <p:xfrm>
          <a:off x="66350" y="557700"/>
          <a:ext cx="8949325" cy="4377765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841325"/>
                <a:gridCol w="865875"/>
                <a:gridCol w="3354075"/>
                <a:gridCol w="3888050"/>
              </a:tblGrid>
              <a:tr h="335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Subject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Faculty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Appreciation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Suggestion for Improvement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Preparation for lecture, Better Communication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Syllabus Coverage, More Examples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Preparation of lecture, Better Communication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Take more examples for understanding the students, syllabus Coverage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Preparation of lecture, Syllabus Coverage,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Better Communication, Talk to all Students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Syllabus Coverage, Talk to Students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Take More Examples, Preparation of Lecture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Syllabus Coverage, Communication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Proper Explanation,Record the Lecture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Syllabus Coverage, Preparation of lecture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Improve Presentation, Talk to all Students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Syllabus Coverage, Talk to all students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Preparation of Lecture, Communication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 descr="Forms response chart. Question title: 1. How much of the syllabus was covered in the class: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39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9" name="Google Shape;69;p15"/>
          <p:cNvGraphicFramePr/>
          <p:nvPr/>
        </p:nvGraphicFramePr>
        <p:xfrm>
          <a:off x="227588" y="2335200"/>
          <a:ext cx="867037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63375"/>
                <a:gridCol w="963375"/>
                <a:gridCol w="963375"/>
                <a:gridCol w="963375"/>
                <a:gridCol w="963375"/>
                <a:gridCol w="963375"/>
                <a:gridCol w="963375"/>
                <a:gridCol w="963375"/>
                <a:gridCol w="963375"/>
              </a:tblGrid>
              <a:tr h="3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45.71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35.71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31.63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20.40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 descr="Forms response chart. Question title: 2. How well did the teachers prepare for the classes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30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" name="Google Shape;77;p16"/>
          <p:cNvGraphicFramePr/>
          <p:nvPr/>
        </p:nvGraphicFramePr>
        <p:xfrm>
          <a:off x="311688" y="2143000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41.13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35.71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18.36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 descr="Forms response chart. Question title: 3. How well were the teachers able to communicate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93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" name="Google Shape;85;p17"/>
          <p:cNvGraphicFramePr/>
          <p:nvPr/>
        </p:nvGraphicFramePr>
        <p:xfrm>
          <a:off x="311688" y="2093450"/>
          <a:ext cx="85961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55125"/>
                <a:gridCol w="955125"/>
                <a:gridCol w="955125"/>
                <a:gridCol w="955125"/>
                <a:gridCol w="955125"/>
                <a:gridCol w="955125"/>
                <a:gridCol w="955125"/>
                <a:gridCol w="955125"/>
                <a:gridCol w="9551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40.81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33.67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14.28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 descr="Forms response chart. Question title: 4. The teachers's approach to teaching can best be described a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9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Google Shape;93;p18"/>
          <p:cNvGraphicFramePr/>
          <p:nvPr/>
        </p:nvGraphicFramePr>
        <p:xfrm>
          <a:off x="311688" y="2180175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25.51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34.69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34.69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2.04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9" descr="Forms response chart. Question title: 5. Fairness of the internal evaluation process by the teacher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56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19"/>
          <p:cNvGraphicFramePr/>
          <p:nvPr/>
        </p:nvGraphicFramePr>
        <p:xfrm>
          <a:off x="311688" y="2156550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37.75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34.69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14.28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15.26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08" name="Google Shape;108;p20"/>
          <p:cNvGraphicFramePr/>
          <p:nvPr/>
        </p:nvGraphicFramePr>
        <p:xfrm>
          <a:off x="311688" y="2156550"/>
          <a:ext cx="8520525" cy="298683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51.02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18.36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8.16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09" name="Google Shape;109;p20" descr="Forms response chart. Question title: 6. Was your performance in assignments/extra practice test discussed with you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21" descr="Forms response chart. Question title: 7. The faculty takes active interest in promoting internship, student exchange, field visit opportunities for students. *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06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21"/>
          <p:cNvGraphicFramePr/>
          <p:nvPr/>
        </p:nvGraphicFramePr>
        <p:xfrm>
          <a:off x="311688" y="2069875"/>
          <a:ext cx="8520525" cy="3022470"/>
        </p:xfrm>
        <a:graphic>
          <a:graphicData uri="http://schemas.openxmlformats.org/drawingml/2006/table">
            <a:tbl>
              <a:tblPr>
                <a:noFill/>
                <a:tableStyleId>{0BE7EFC6-AB40-4D04-9259-E8CACAE648F8}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40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SSJ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M-III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Hydro-I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Sur-I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SSD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39.79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38.77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1.42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1633</Words>
  <PresentationFormat>On-screen Show (16:9)</PresentationFormat>
  <Paragraphs>1328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Roboto</vt:lpstr>
      <vt:lpstr>Simple Light</vt:lpstr>
      <vt:lpstr>Arvind Gavali College of Engineering, Satara Department of civil Engineering </vt:lpstr>
      <vt:lpstr>Faculty-Subject Distribution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Give 3 observation/ Suggession to improve the overall teaching learning experience of respective teachers </vt:lpstr>
      <vt:lpstr>Overall Analysis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Department of civil Engineering</dc:title>
  <dc:creator>Lenovo</dc:creator>
  <cp:lastModifiedBy>Windows User</cp:lastModifiedBy>
  <cp:revision>3</cp:revision>
  <dcterms:modified xsi:type="dcterms:W3CDTF">2020-11-19T19:10:30Z</dcterms:modified>
</cp:coreProperties>
</file>