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8" r:id="rId24"/>
    <p:sldId id="279" r:id="rId25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344CE80-7530-4ABC-8BBB-7DD66E9B6EEA}">
  <a:tblStyle styleId="{7344CE80-7530-4ABC-8BBB-7DD66E9B6E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CF131-2BC7-451E-A8DF-2B56C4DDA685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CC2F-16E3-4FC2-9878-7B33ED547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b0351315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b03513152_0_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b0351315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b03513152_0_5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b0351315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b03513152_0_5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b0351315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b03513152_0_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b0351315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b03513152_0_6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b0351315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b03513152_0_7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b0351315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b03513152_0_7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b0351315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b03513152_0_8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b0351315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b03513152_0_8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b0351315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b03513152_0_9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b035131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b03513152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b0351315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b03513152_0_9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b0351315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b03513152_0_10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b0351315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b03513152_0_1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b0351315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b03513152_0_1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b035131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b03513152_0_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b0351315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b03513152_0_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b0351315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b03513152_0_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b0351315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b03513152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b0351315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b03513152_0_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b0351315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b03513152_0_3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b0351315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b03513152_0_4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3950"/>
            <a:ext cx="8520600" cy="18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Arvind Gavali College of Engineering, Satara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Department of </a:t>
            </a:r>
            <a:r>
              <a:rPr lang="en" sz="2800" dirty="0" smtClean="0"/>
              <a:t>Computer Science &amp; Engineering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338550"/>
            <a:ext cx="8520600" cy="29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 smtClean="0"/>
              <a:t>SY </a:t>
            </a:r>
            <a:r>
              <a:rPr lang="en" sz="3600" b="1" dirty="0"/>
              <a:t>Feedback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Month-Sept.-Oct.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Total Responses-</a:t>
            </a:r>
            <a:r>
              <a:rPr lang="en" dirty="0" smtClean="0"/>
              <a:t>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Total Class </a:t>
            </a:r>
            <a:r>
              <a:rPr lang="en" dirty="0" smtClean="0"/>
              <a:t>Strength-47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Feedback Percentage-</a:t>
            </a:r>
            <a:r>
              <a:rPr lang="en" dirty="0" smtClean="0"/>
              <a:t>:</a:t>
            </a:r>
            <a:r>
              <a:rPr lang="en" dirty="0" smtClean="0"/>
              <a:t>89</a:t>
            </a:r>
            <a:r>
              <a:rPr lang="en" dirty="0" smtClean="0"/>
              <a:t>%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 descr="Forms response chart. Question title: 8. The teaching and mentoring process in your institution facilitates you in cognitive, social and emotional growth.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6" y="0"/>
            <a:ext cx="8723586" cy="1953884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1740" y="2034898"/>
          <a:ext cx="8723580" cy="2846578"/>
        </p:xfrm>
        <a:graphic>
          <a:graphicData uri="http://schemas.openxmlformats.org/drawingml/2006/table">
            <a:tbl>
              <a:tblPr/>
              <a:tblGrid>
                <a:gridCol w="872358"/>
                <a:gridCol w="872358"/>
                <a:gridCol w="872358"/>
                <a:gridCol w="872358"/>
                <a:gridCol w="872358"/>
                <a:gridCol w="872358"/>
                <a:gridCol w="872358"/>
                <a:gridCol w="872358"/>
                <a:gridCol w="872358"/>
                <a:gridCol w="872358"/>
              </a:tblGrid>
              <a:tr h="402983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83"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Pooja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Rajani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Significantly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well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Moderately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Marginally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Not at all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00%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Forms response chart. Question title: 9. The institute provides multiple opportunities to learn and grow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95" y="0"/>
            <a:ext cx="8656474" cy="1911843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1737" y="1922701"/>
          <a:ext cx="8576445" cy="3108960"/>
        </p:xfrm>
        <a:graphic>
          <a:graphicData uri="http://schemas.openxmlformats.org/drawingml/2006/table">
            <a:tbl>
              <a:tblPr/>
              <a:tblGrid>
                <a:gridCol w="921968"/>
                <a:gridCol w="921968"/>
                <a:gridCol w="921968"/>
                <a:gridCol w="921968"/>
                <a:gridCol w="921968"/>
                <a:gridCol w="921968"/>
                <a:gridCol w="675395"/>
                <a:gridCol w="932688"/>
                <a:gridCol w="718277"/>
                <a:gridCol w="718277"/>
              </a:tblGrid>
              <a:tr h="296672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 %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Pooja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Rajani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9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Agree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Disagree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Neutral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06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Disagree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03%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disagree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00%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 descr="Forms response chart. Question title: 10. Teachers inform you about your expected competencies, course outcomes, and program outcome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748" y="0"/>
            <a:ext cx="8635452" cy="1827760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2" y="1793414"/>
          <a:ext cx="8523888" cy="3186138"/>
        </p:xfrm>
        <a:graphic>
          <a:graphicData uri="http://schemas.openxmlformats.org/drawingml/2006/table">
            <a:tbl>
              <a:tblPr/>
              <a:tblGrid>
                <a:gridCol w="801117"/>
                <a:gridCol w="737029"/>
                <a:gridCol w="982704"/>
                <a:gridCol w="939978"/>
                <a:gridCol w="1121564"/>
                <a:gridCol w="918614"/>
                <a:gridCol w="918614"/>
                <a:gridCol w="715666"/>
                <a:gridCol w="694301"/>
                <a:gridCol w="694301"/>
              </a:tblGrid>
              <a:tr h="297416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Shitale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Everytime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Usually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Never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00%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Picture 5" descr="Forms response chart. Question title: 11. Your mentor does a necessary follow-up with as assigned task to you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78" y="0"/>
            <a:ext cx="8730045" cy="1743678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5310" y="1744510"/>
          <a:ext cx="8671036" cy="3262356"/>
        </p:xfrm>
        <a:graphic>
          <a:graphicData uri="http://schemas.openxmlformats.org/drawingml/2006/table">
            <a:tbl>
              <a:tblPr/>
              <a:tblGrid>
                <a:gridCol w="693683"/>
                <a:gridCol w="942975"/>
                <a:gridCol w="1008008"/>
                <a:gridCol w="834587"/>
                <a:gridCol w="1051363"/>
                <a:gridCol w="1018847"/>
                <a:gridCol w="910459"/>
                <a:gridCol w="737038"/>
                <a:gridCol w="737038"/>
                <a:gridCol w="737038"/>
              </a:tblGrid>
              <a:tr h="442976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76"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Waghmare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9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Everytime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Usually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02%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 don't have mentor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02%</a:t>
                      </a:r>
                      <a:endParaRPr lang="en-US" sz="1000" dirty="0"/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 descr="Forms response chart. Question title: 12. The teacher illustrates the concepts through examples and application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237" y="0"/>
            <a:ext cx="8677494" cy="1890822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3779" y="1859174"/>
          <a:ext cx="8660523" cy="3104710"/>
        </p:xfrm>
        <a:graphic>
          <a:graphicData uri="http://schemas.openxmlformats.org/drawingml/2006/table">
            <a:tbl>
              <a:tblPr/>
              <a:tblGrid>
                <a:gridCol w="791261"/>
                <a:gridCol w="1029725"/>
                <a:gridCol w="910493"/>
                <a:gridCol w="910493"/>
                <a:gridCol w="910493"/>
                <a:gridCol w="834619"/>
                <a:gridCol w="910493"/>
                <a:gridCol w="780424"/>
                <a:gridCol w="791261"/>
                <a:gridCol w="791261"/>
              </a:tblGrid>
              <a:tr h="443530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  %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Dinkar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Jadhav</a:t>
                      </a:r>
                      <a:endParaRPr lang="en-US" sz="1000" dirty="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Shital</a:t>
                      </a:r>
                      <a:endParaRPr lang="en-US" sz="1000" dirty="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5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Everytime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Usually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09%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00%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Never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00%</a:t>
                      </a:r>
                      <a:endParaRPr lang="en-US" sz="1000" dirty="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5" descr="Forms response chart. Question title: 13. The teacher identifies your strengths and encourage you with providing right level of challenge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237" y="165483"/>
            <a:ext cx="8740556" cy="1609726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0207" y="1740415"/>
          <a:ext cx="8723584" cy="3207592"/>
        </p:xfrm>
        <a:graphic>
          <a:graphicData uri="http://schemas.openxmlformats.org/drawingml/2006/table">
            <a:tbl>
              <a:tblPr/>
              <a:tblGrid>
                <a:gridCol w="816113"/>
                <a:gridCol w="948455"/>
                <a:gridCol w="1025655"/>
                <a:gridCol w="992570"/>
                <a:gridCol w="1080799"/>
                <a:gridCol w="871255"/>
                <a:gridCol w="893313"/>
                <a:gridCol w="705828"/>
                <a:gridCol w="694798"/>
                <a:gridCol w="694798"/>
              </a:tblGrid>
              <a:tr h="300048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%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Dinkar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Jadhav</a:t>
                      </a:r>
                      <a:endParaRPr lang="en-US" sz="1000" dirty="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0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Fully</a:t>
                      </a:r>
                      <a:endParaRPr lang="en-US" sz="1000" dirty="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Reasonable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 dirty="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Partially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Slightly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Unable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  <a:endParaRPr lang="en-US" sz="1000" dirty="0"/>
                    </a:p>
                  </a:txBody>
                  <a:tcPr marL="51378" marR="51378" marT="51378" marB="513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Forms response chart. Question title: 14. Teachers are able to identify your weaknesses and help you to overcome them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57" y="0"/>
            <a:ext cx="8772087" cy="1817250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94291" y="1743562"/>
          <a:ext cx="8639503" cy="3220108"/>
        </p:xfrm>
        <a:graphic>
          <a:graphicData uri="http://schemas.openxmlformats.org/drawingml/2006/table">
            <a:tbl>
              <a:tblPr/>
              <a:tblGrid>
                <a:gridCol w="735277"/>
                <a:gridCol w="951535"/>
                <a:gridCol w="1016411"/>
                <a:gridCol w="865032"/>
                <a:gridCol w="1016411"/>
                <a:gridCol w="929909"/>
                <a:gridCol w="670399"/>
                <a:gridCol w="681213"/>
                <a:gridCol w="886658"/>
                <a:gridCol w="886658"/>
              </a:tblGrid>
              <a:tr h="443530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Mr.Vishal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Hingmire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000" dirty="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Waghm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5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Everytime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Usually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Never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03%</a:t>
                      </a:r>
                      <a:endParaRPr lang="en-US" sz="1000" dirty="0"/>
                    </a:p>
                  </a:txBody>
                  <a:tcPr marL="50864" marR="50864" marT="50864" marB="508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5" descr="Forms response chart. Question title: 15. The institution makes effort to engage students in the monitoring, review and continuous quality improvement of the teaching learning process.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57" y="0"/>
            <a:ext cx="8709025" cy="1609726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715" y="1618724"/>
          <a:ext cx="8723589" cy="3186138"/>
        </p:xfrm>
        <a:graphic>
          <a:graphicData uri="http://schemas.openxmlformats.org/drawingml/2006/table">
            <a:tbl>
              <a:tblPr/>
              <a:tblGrid>
                <a:gridCol w="940136"/>
                <a:gridCol w="940136"/>
                <a:gridCol w="940136"/>
                <a:gridCol w="841750"/>
                <a:gridCol w="1014948"/>
                <a:gridCol w="963710"/>
                <a:gridCol w="940136"/>
                <a:gridCol w="743365"/>
                <a:gridCol w="699636"/>
                <a:gridCol w="699636"/>
              </a:tblGrid>
              <a:tr h="297416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 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Waghmare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agree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Agree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Neutral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Disagree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disagree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 descr="Forms response chart. Question title: 16. The institute/ teachers use student-centric methods, such as experiential learning, participative learning and problem-solving methodologies for enhancing learning experience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89" y="0"/>
            <a:ext cx="8677494" cy="1609726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6843" y="1660441"/>
          <a:ext cx="8565933" cy="3301106"/>
        </p:xfrm>
        <a:graphic>
          <a:graphicData uri="http://schemas.openxmlformats.org/drawingml/2006/table">
            <a:tbl>
              <a:tblPr/>
              <a:tblGrid>
                <a:gridCol w="837272"/>
                <a:gridCol w="654789"/>
                <a:gridCol w="884234"/>
                <a:gridCol w="884234"/>
                <a:gridCol w="884234"/>
                <a:gridCol w="884234"/>
                <a:gridCol w="884234"/>
                <a:gridCol w="884234"/>
                <a:gridCol w="884234"/>
                <a:gridCol w="884234"/>
              </a:tblGrid>
              <a:tr h="297415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Mr.Vishal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Hingmire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Waghmare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 a extent</a:t>
                      </a:r>
                      <a:endParaRPr lang="en-US" sz="1000"/>
                    </a:p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Moderate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 what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little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Not at all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5" descr="Forms response chart. Question title: 17. Teachers encourage you to participate in extracurricular activities.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675" y="0"/>
            <a:ext cx="8702565" cy="1911843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7661" y="1888482"/>
          <a:ext cx="8734090" cy="3108602"/>
        </p:xfrm>
        <a:graphic>
          <a:graphicData uri="http://schemas.openxmlformats.org/drawingml/2006/table">
            <a:tbl>
              <a:tblPr/>
              <a:tblGrid>
                <a:gridCol w="873409"/>
                <a:gridCol w="873409"/>
                <a:gridCol w="873409"/>
                <a:gridCol w="873409"/>
                <a:gridCol w="873409"/>
                <a:gridCol w="873409"/>
                <a:gridCol w="873409"/>
                <a:gridCol w="873409"/>
                <a:gridCol w="873409"/>
                <a:gridCol w="873409"/>
              </a:tblGrid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    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Waghmare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agree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Agree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Neutral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Disagree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disagree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22211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Faculty-Subject Distribution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1" name="Google Shape;61;p14"/>
          <p:cNvGraphicFramePr/>
          <p:nvPr/>
        </p:nvGraphicFramePr>
        <p:xfrm>
          <a:off x="246554" y="658248"/>
          <a:ext cx="8697750" cy="4401721"/>
        </p:xfrm>
        <a:graphic>
          <a:graphicData uri="http://schemas.openxmlformats.org/drawingml/2006/table">
            <a:tbl>
              <a:tblPr>
                <a:noFill/>
                <a:tableStyleId>{7344CE80-7530-4ABC-8BBB-7DD66E9B6EEA}</a:tableStyleId>
              </a:tblPr>
              <a:tblGrid>
                <a:gridCol w="611700"/>
                <a:gridCol w="2867400"/>
                <a:gridCol w="1107475"/>
                <a:gridCol w="2916975"/>
                <a:gridCol w="1194200"/>
              </a:tblGrid>
              <a:tr h="560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Sr.No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Subject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Abb.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Name of the Faculty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Abb.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1.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Mathematics</a:t>
                      </a:r>
                      <a:r>
                        <a:rPr lang="en" sz="1200" baseline="0" dirty="0" smtClean="0">
                          <a:latin typeface="Georgia" pitchFamily="18" charset="0"/>
                        </a:rPr>
                        <a:t> III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MIII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Ms.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Pooja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Bhosale</a:t>
                      </a:r>
                      <a:endParaRPr lang="en-US" sz="1200" dirty="0" smtClean="0">
                        <a:latin typeface="Georgia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PB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2.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Discrete</a:t>
                      </a:r>
                      <a:r>
                        <a:rPr lang="en-US" sz="1200" baseline="0" dirty="0" smtClean="0">
                          <a:latin typeface="Georgia" pitchFamily="18" charset="0"/>
                        </a:rPr>
                        <a:t> Mathematics 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DMS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Mrs.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Rajani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Mandhare</a:t>
                      </a:r>
                      <a:endParaRPr lang="en-US" sz="1200" dirty="0" smtClean="0">
                        <a:latin typeface="Georgia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RM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3.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Data</a:t>
                      </a:r>
                      <a:r>
                        <a:rPr lang="en-US" sz="1200" baseline="0" dirty="0" smtClean="0">
                          <a:latin typeface="Georgia" pitchFamily="18" charset="0"/>
                        </a:rPr>
                        <a:t> Structure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DS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Ms.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Samina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Mulla</a:t>
                      </a:r>
                      <a:endParaRPr lang="en-US" sz="1200" dirty="0" smtClean="0">
                        <a:latin typeface="Georgia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SM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4.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Computer</a:t>
                      </a:r>
                      <a:r>
                        <a:rPr lang="en-US" sz="1200" baseline="0" dirty="0" smtClean="0">
                          <a:latin typeface="Georgia" pitchFamily="18" charset="0"/>
                        </a:rPr>
                        <a:t> Archicture &amp; Organization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CAO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Mr.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Dinkar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Jadhav</a:t>
                      </a:r>
                      <a:endParaRPr lang="en-US" sz="1200" dirty="0" smtClean="0">
                        <a:latin typeface="Georgia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DJ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5.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Digital Electronics &amp; MP 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DEM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Mr.Vishal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Hingmire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  <a:endParaRPr lang="en-US" sz="1200" dirty="0">
                        <a:latin typeface="Georgia" pitchFamily="18" charset="0"/>
                      </a:endParaRPr>
                    </a:p>
                  </a:txBody>
                  <a:tcPr marL="50927" marR="50927" marT="50927" marB="5092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VH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296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6.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Python</a:t>
                      </a:r>
                      <a:r>
                        <a:rPr lang="en-US" sz="1200" baseline="0" dirty="0" smtClean="0">
                          <a:latin typeface="Georgia" pitchFamily="18" charset="0"/>
                        </a:rPr>
                        <a:t> Programming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PP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Mr.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Pranav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Pathak</a:t>
                      </a:r>
                      <a:endParaRPr lang="en-US" sz="1200" dirty="0" smtClean="0">
                        <a:latin typeface="Georgia" pitchFamily="18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Georgia" pitchFamily="18" charset="0"/>
                      </a:endParaRPr>
                    </a:p>
                  </a:txBody>
                  <a:tcPr marL="50927" marR="50927" marT="50927" marB="50927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PP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7.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HTML</a:t>
                      </a:r>
                      <a:r>
                        <a:rPr lang="en-US" sz="1200" baseline="0" dirty="0" smtClean="0">
                          <a:latin typeface="Georgia" pitchFamily="18" charset="0"/>
                        </a:rPr>
                        <a:t> &amp; Java Programming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HTML &amp; JAVA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Ms.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Shital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Waghmare</a:t>
                      </a:r>
                      <a:endParaRPr lang="en-US" sz="1200" dirty="0" smtClean="0">
                        <a:latin typeface="Georgia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SW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Forms response chart. Question title: 18. Efforts are made by teachers to inculcate soft skills, life skills and employability skills to make you ready for the world of work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89" y="0"/>
            <a:ext cx="8677494" cy="1922353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6845" y="1751847"/>
          <a:ext cx="8597457" cy="3223570"/>
        </p:xfrm>
        <a:graphic>
          <a:graphicData uri="http://schemas.openxmlformats.org/drawingml/2006/table">
            <a:tbl>
              <a:tblPr/>
              <a:tblGrid>
                <a:gridCol w="883448"/>
                <a:gridCol w="614105"/>
                <a:gridCol w="887488"/>
                <a:gridCol w="887488"/>
                <a:gridCol w="887488"/>
                <a:gridCol w="887488"/>
                <a:gridCol w="887488"/>
                <a:gridCol w="887488"/>
                <a:gridCol w="887488"/>
                <a:gridCol w="887488"/>
              </a:tblGrid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waghmare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 a great extent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Moderate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Somewhat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little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Not at all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03%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 descr="Forms response chart. Question title: 19. What percentage of teachers use ICT tools such as LCD projector, Multimedia , etc while teaching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06" y="0"/>
            <a:ext cx="8740556" cy="2027457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7145" y="1961580"/>
          <a:ext cx="8828692" cy="3033738"/>
        </p:xfrm>
        <a:graphic>
          <a:graphicData uri="http://schemas.openxmlformats.org/drawingml/2006/table">
            <a:tbl>
              <a:tblPr/>
              <a:tblGrid>
                <a:gridCol w="741254"/>
                <a:gridCol w="785510"/>
                <a:gridCol w="912741"/>
                <a:gridCol w="912741"/>
                <a:gridCol w="912741"/>
                <a:gridCol w="912741"/>
                <a:gridCol w="912741"/>
                <a:gridCol w="912741"/>
                <a:gridCol w="912741"/>
                <a:gridCol w="912741"/>
              </a:tblGrid>
              <a:tr h="297415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   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Waghmare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Above 90℅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70 - 89%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50 - 69%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30 - 49%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orms response chart. Question title: 20. The overall quality of teaching-learning process in your institute is very good. Number of responses: 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96" y="0"/>
            <a:ext cx="8751066" cy="197490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0210" y="1909027"/>
          <a:ext cx="8755110" cy="3033738"/>
        </p:xfrm>
        <a:graphic>
          <a:graphicData uri="http://schemas.openxmlformats.org/drawingml/2006/table">
            <a:tbl>
              <a:tblPr/>
              <a:tblGrid>
                <a:gridCol w="875511"/>
                <a:gridCol w="875511"/>
                <a:gridCol w="875511"/>
                <a:gridCol w="875511"/>
                <a:gridCol w="875511"/>
                <a:gridCol w="875511"/>
                <a:gridCol w="875511"/>
                <a:gridCol w="875511"/>
                <a:gridCol w="875511"/>
                <a:gridCol w="875511"/>
              </a:tblGrid>
              <a:tr h="297416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  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Waghmare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agree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Agree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Neutral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Disagree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disagree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00%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311700" y="173525"/>
            <a:ext cx="8520600" cy="8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dirty="0"/>
              <a:t>Give 3 Observation/Suggestion to improve the overall teaching learning experience of respective teachers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Overall teaching is good but practical are not taken yet.</a:t>
            </a:r>
          </a:p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Industrial expert talk needed</a:t>
            </a: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sz="3000" smtClean="0">
              <a:solidFill>
                <a:schemeClr val="tx1"/>
              </a:solidFill>
              <a:highlight>
                <a:schemeClr val="lt1"/>
              </a:highlight>
              <a:latin typeface="Cambria" pitchFamily="18" charset="0"/>
            </a:endParaRPr>
          </a:p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All staff teaching very good so it is easy to understand.</a:t>
            </a:r>
          </a:p>
          <a:p>
            <a:pPr marL="57785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Exam guidance of GATE and GRE, Placements campus selection preparation</a:t>
            </a:r>
          </a:p>
          <a:p>
            <a:pPr marL="565150" lvl="0" indent="-457200">
              <a:lnSpc>
                <a:spcPct val="100000"/>
              </a:lnSpc>
              <a:buClr>
                <a:schemeClr val="dk1"/>
              </a:buClr>
              <a:buSzPts val="1900"/>
              <a:buAutoNum type="arabicPeriod" startAt="5"/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1. Teacher can give real-time examples.</a:t>
            </a:r>
          </a:p>
          <a:p>
            <a:pPr marL="565150" lvl="0" indent="-457200">
              <a:lnSpc>
                <a:spcPct val="100000"/>
              </a:lnSpc>
              <a:buClr>
                <a:schemeClr val="dk1"/>
              </a:buClr>
              <a:buSzPts val="1900"/>
              <a:buNone/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         2. Sometimes more explanation required as per students</a:t>
            </a:r>
            <a:endParaRPr sz="2000">
              <a:solidFill>
                <a:schemeClr val="tx1"/>
              </a:solidFill>
              <a:highlight>
                <a:schemeClr val="lt1"/>
              </a:highlight>
              <a:latin typeface="Cambria" pitchFamily="18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148800" y="0"/>
            <a:ext cx="8995200" cy="515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Overall Analysis</a:t>
            </a:r>
            <a:endParaRPr/>
          </a:p>
        </p:txBody>
      </p:sp>
      <p:graphicFrame>
        <p:nvGraphicFramePr>
          <p:cNvPr id="213" name="Google Shape;213;p36"/>
          <p:cNvGraphicFramePr/>
          <p:nvPr/>
        </p:nvGraphicFramePr>
        <p:xfrm>
          <a:off x="147144" y="456212"/>
          <a:ext cx="8870731" cy="5836670"/>
        </p:xfrm>
        <a:graphic>
          <a:graphicData uri="http://schemas.openxmlformats.org/drawingml/2006/table">
            <a:tbl>
              <a:tblPr>
                <a:noFill/>
                <a:tableStyleId>{7344CE80-7530-4ABC-8BBB-7DD66E9B6EEA}</a:tableStyleId>
              </a:tblPr>
              <a:tblGrid>
                <a:gridCol w="906264"/>
                <a:gridCol w="788984"/>
                <a:gridCol w="3678839"/>
                <a:gridCol w="3496644"/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Subject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Faculty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Appreciation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Suggestion for improvement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77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MIII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PB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50" dirty="0" smtClean="0">
                          <a:solidFill>
                            <a:srgbClr val="FF0000"/>
                          </a:solidFill>
                        </a:rPr>
                        <a:t>Use of ICT ,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Teacher illustrate concept through example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&amp; application</a:t>
                      </a:r>
                      <a:r>
                        <a:rPr lang="en-US" sz="1050" baseline="0" dirty="0" smtClean="0"/>
                        <a:t>, Teacher takes effort for internship, softskill,employeability </a:t>
                      </a:r>
                      <a:endParaRPr lang="en-US" sz="105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Teacher needs to improve effort for internship, softskill,employeability .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 Needs improvement in encouraging student to participate in extra curricular activities, Lagging </a:t>
                      </a:r>
                      <a:r>
                        <a:rPr lang="en-US" sz="1050" dirty="0" err="1" smtClean="0">
                          <a:solidFill>
                            <a:srgbClr val="FF0000"/>
                          </a:solidFill>
                        </a:rPr>
                        <a:t>syllabus.Weak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 mentorship</a:t>
                      </a:r>
                      <a:endParaRPr sz="105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DMS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RM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Over all teaching is good, Teacher illustrate concept through example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&amp; application, Teacher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baseline="0" dirty="0" smtClean="0"/>
                        <a:t>takes effort for internship, softskill,employeability </a:t>
                      </a:r>
                      <a:r>
                        <a:rPr lang="en-US" sz="1050" baseline="0" dirty="0" smtClean="0"/>
                        <a:t>, </a:t>
                      </a:r>
                      <a:r>
                        <a:rPr lang="en-US" sz="1050" baseline="0" dirty="0" smtClean="0"/>
                        <a:t>Teacher identifies weakness of student and helps to overcome it.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 Needs improvement in encouraging student to participate in extra curricular activities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Internal evaluation of needs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to improve</a:t>
                      </a:r>
                      <a:endParaRPr sz="105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DS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SM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Over all teaching is good,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baseline="0" dirty="0" smtClean="0"/>
                        <a:t>Teacher </a:t>
                      </a:r>
                      <a:r>
                        <a:rPr lang="en-US" sz="1050" baseline="0" dirty="0" smtClean="0"/>
                        <a:t>identifies weakness of student and helps to overcome it., Proper </a:t>
                      </a:r>
                      <a:r>
                        <a:rPr lang="en-US" sz="1050" baseline="0" dirty="0" smtClean="0"/>
                        <a:t>mentorship, Strong communication Skill. air internal evaluation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Needs improvement in encouraging student to participate in extra curricular activities, Needs improvement in arranging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soft skill program ,life skill and employee ability program</a:t>
                      </a:r>
                      <a:endParaRPr sz="105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CAO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DJ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smtClean="0"/>
                        <a:t>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Teacher illustrate concept through example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50" baseline="0" dirty="0" smtClean="0"/>
                        <a:t>&amp; application, </a:t>
                      </a:r>
                      <a:r>
                        <a:rPr lang="en-US" sz="1050" baseline="0" dirty="0" smtClean="0"/>
                        <a:t>Teacher encourages student to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participate in extra curricular activities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Internal evaluation of needs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to improve</a:t>
                      </a:r>
                      <a:endParaRPr lang="en-US" sz="105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Weak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follow-up of assigned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task </a:t>
                      </a:r>
                      <a:r>
                        <a:rPr lang="en-US" sz="1050" baseline="0" dirty="0" smtClean="0"/>
                        <a:t>, 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Teacher 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is weak in identification of strength and weakness of student</a:t>
                      </a:r>
                      <a:endParaRPr sz="105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66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DEM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VH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50" dirty="0" smtClean="0">
                          <a:solidFill>
                            <a:srgbClr val="FF0000"/>
                          </a:solidFill>
                        </a:rPr>
                        <a:t>Use of ICT,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 Teacher illustrate concept through example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&amp; application</a:t>
                      </a:r>
                      <a:r>
                        <a:rPr lang="en" sz="105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50" baseline="0" dirty="0" smtClean="0"/>
                        <a:t>Teacher </a:t>
                      </a:r>
                      <a:r>
                        <a:rPr lang="en-US" sz="1050" baseline="0" dirty="0" smtClean="0"/>
                        <a:t>identifies strengths of student and Provide right level of challenge, Syllabus Coverage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Teacher needs to improve effort for internship, softskill,employeability .</a:t>
                      </a:r>
                      <a:r>
                        <a:rPr lang="en-US" sz="1050" baseline="0" dirty="0" smtClean="0"/>
                        <a:t>.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Improvement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in student centric teaching,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eacher is weak in identification of strength and weakness of student, Lagging Syllabus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PP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Georgia" pitchFamily="18" charset="0"/>
                        </a:rPr>
                        <a:t>PP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Over all teaching is good, 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Teachers 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approach to teaching is 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good, Proper follow up of assigned task,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 Teacher illustrate concept through example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&amp; application</a:t>
                      </a:r>
                      <a:endParaRPr sz="105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50" dirty="0" smtClean="0">
                          <a:solidFill>
                            <a:srgbClr val="FF0000"/>
                          </a:solidFill>
                        </a:rPr>
                        <a:t>Improvement</a:t>
                      </a:r>
                      <a:r>
                        <a:rPr lang="en" sz="1050" baseline="0" dirty="0" smtClean="0">
                          <a:solidFill>
                            <a:srgbClr val="FF0000"/>
                          </a:solidFill>
                        </a:rPr>
                        <a:t> in student centric teaching,,Proper preparation of class is expected,Communication skill needs to improve.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 Internal evaluation of needs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to improve</a:t>
                      </a:r>
                      <a:endParaRPr sz="105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HTML &amp; JAVA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Georgia" pitchFamily="18" charset="0"/>
                        </a:rPr>
                        <a:t>SW</a:t>
                      </a:r>
                      <a:endParaRPr sz="1200">
                        <a:latin typeface="Georgia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Teacher illustrate concept through example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&amp; application,</a:t>
                      </a:r>
                      <a:r>
                        <a:rPr lang="en-US" sz="1050" baseline="0" dirty="0" smtClean="0"/>
                        <a:t> Teacher encourages student to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participate in extra curricular activities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Improvement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in student centric teaching, Syllabus Coverage is less,</a:t>
                      </a:r>
                      <a:r>
                        <a:rPr lang="en" sz="1050" baseline="0" dirty="0" smtClean="0">
                          <a:solidFill>
                            <a:srgbClr val="FF0000"/>
                          </a:solidFill>
                        </a:rPr>
                        <a:t> expected,Communication skill needs to improve.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125" name="Picture 45" descr="https://lh5.googleusercontent.com/8c8-aYpp8SQCRikHshkVyjWdzLCayUb7qC4Nu9IvwR4aaIYryVeD-F-grODKOfZzQBCRyxX8TDcTCnuocY8FAJgILZTjUPTghezCPh5kPs8TCPt-LZM7GsW3_uj30_VaclXo9JB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76450"/>
          </a:xfrm>
          <a:prstGeom prst="rect">
            <a:avLst/>
          </a:prstGeom>
          <a:noFill/>
        </p:spPr>
      </p:pic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36630" y="2070222"/>
          <a:ext cx="8828690" cy="2907538"/>
        </p:xfrm>
        <a:graphic>
          <a:graphicData uri="http://schemas.openxmlformats.org/drawingml/2006/table">
            <a:tbl>
              <a:tblPr/>
              <a:tblGrid>
                <a:gridCol w="882869"/>
                <a:gridCol w="882869"/>
                <a:gridCol w="882869"/>
                <a:gridCol w="882869"/>
                <a:gridCol w="882869"/>
                <a:gridCol w="882869"/>
                <a:gridCol w="882869"/>
                <a:gridCol w="882869"/>
                <a:gridCol w="882869"/>
                <a:gridCol w="882869"/>
              </a:tblGrid>
              <a:tr h="362015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endParaRPr lang="en-US" sz="11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fontAlgn="t"/>
                      <a:r>
                        <a:rPr lang="en-US" sz="1100"/>
                        <a:t/>
                      </a:r>
                      <a:br>
                        <a:rPr lang="en-US" sz="1100"/>
                      </a:br>
                      <a:endParaRPr lang="en-US" sz="11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Pooja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Samina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Dinkar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Jadhav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Mr.Vishal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Hingmire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Shital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Waghmare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0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09%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7" name="Picture 5" descr="Forms response chart. Question title: 2. How well did the teachers prepare for the classes?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45" y="1"/>
            <a:ext cx="8734095" cy="2097526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8679" y="1933902"/>
          <a:ext cx="8702560" cy="2884504"/>
        </p:xfrm>
        <a:graphic>
          <a:graphicData uri="http://schemas.openxmlformats.org/drawingml/2006/table">
            <a:tbl>
              <a:tblPr/>
              <a:tblGrid>
                <a:gridCol w="870256"/>
                <a:gridCol w="870256"/>
                <a:gridCol w="870256"/>
                <a:gridCol w="870256"/>
                <a:gridCol w="870256"/>
                <a:gridCol w="870256"/>
                <a:gridCol w="870256"/>
                <a:gridCol w="870256"/>
                <a:gridCol w="870256"/>
                <a:gridCol w="870256"/>
              </a:tblGrid>
              <a:tr h="412072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72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Pooja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Rajani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Pranav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Pathak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Waghmare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07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7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7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7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7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9" name="Picture 5" descr="Forms response chart. Question title: 3. How well were the teachers able to communicate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96855" cy="1973154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7143" y="2044218"/>
          <a:ext cx="8786651" cy="2864648"/>
        </p:xfrm>
        <a:graphic>
          <a:graphicData uri="http://schemas.openxmlformats.org/drawingml/2006/table">
            <a:tbl>
              <a:tblPr/>
              <a:tblGrid>
                <a:gridCol w="1156138"/>
                <a:gridCol w="693682"/>
                <a:gridCol w="869857"/>
                <a:gridCol w="781770"/>
                <a:gridCol w="880868"/>
                <a:gridCol w="880868"/>
                <a:gridCol w="968954"/>
                <a:gridCol w="924910"/>
                <a:gridCol w="957942"/>
                <a:gridCol w="671662"/>
              </a:tblGrid>
              <a:tr h="415689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89"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Pooja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WaghWagh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Always Effective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 times effective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just satisfactory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Generally ineffective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poor communication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00%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1" name="Picture 5" descr="Forms response chart. Question title: 4. The teachers's approach to teaching can best be described a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14526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3783" y="1793889"/>
          <a:ext cx="8650009" cy="3223570"/>
        </p:xfrm>
        <a:graphic>
          <a:graphicData uri="http://schemas.openxmlformats.org/drawingml/2006/table">
            <a:tbl>
              <a:tblPr/>
              <a:tblGrid>
                <a:gridCol w="894268"/>
                <a:gridCol w="661216"/>
                <a:gridCol w="834649"/>
                <a:gridCol w="894268"/>
                <a:gridCol w="894268"/>
                <a:gridCol w="894268"/>
                <a:gridCol w="894268"/>
                <a:gridCol w="894268"/>
                <a:gridCol w="894268"/>
                <a:gridCol w="894268"/>
              </a:tblGrid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  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Pooja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Rajani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Waghmare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Fair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05%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3" name="Picture 5" descr="Forms response chart. Question title: 5. Fairness of the internal evaluation process by the teacher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17876" cy="1905000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5306" y="1783378"/>
          <a:ext cx="8586960" cy="3108602"/>
        </p:xfrm>
        <a:graphic>
          <a:graphicData uri="http://schemas.openxmlformats.org/drawingml/2006/table">
            <a:tbl>
              <a:tblPr/>
              <a:tblGrid>
                <a:gridCol w="858696"/>
                <a:gridCol w="858696"/>
                <a:gridCol w="858696"/>
                <a:gridCol w="858696"/>
                <a:gridCol w="858696"/>
                <a:gridCol w="858696"/>
                <a:gridCol w="858696"/>
                <a:gridCol w="858696"/>
                <a:gridCol w="858696"/>
                <a:gridCol w="858696"/>
              </a:tblGrid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  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Pooja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Ms.Shital Waghmare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Always fair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Usually fair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 unfair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Unfair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09%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00%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5" name="Picture 5" descr="Forms response chart. Question title: 6. Was your performance in assignments/extra practice test discussed with you?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881352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9187" y="1814909"/>
          <a:ext cx="8744610" cy="3108602"/>
        </p:xfrm>
        <a:graphic>
          <a:graphicData uri="http://schemas.openxmlformats.org/drawingml/2006/table">
            <a:tbl>
              <a:tblPr/>
              <a:tblGrid>
                <a:gridCol w="874461"/>
                <a:gridCol w="874461"/>
                <a:gridCol w="874461"/>
                <a:gridCol w="874461"/>
                <a:gridCol w="874461"/>
                <a:gridCol w="874461"/>
                <a:gridCol w="874461"/>
                <a:gridCol w="874461"/>
                <a:gridCol w="874461"/>
                <a:gridCol w="874461"/>
              </a:tblGrid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   %</a:t>
                      </a:r>
                      <a:endParaRPr lang="en-US" sz="1000"/>
                    </a:p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Pooja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 Waghmare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Everytime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Usually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Never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03%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Picture 5" descr="Forms response chart. Question title: 7. The faculty takes active interest in promoting internship, student exchange, field visit opportunities for students. *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817251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1739" y="1846441"/>
          <a:ext cx="8628990" cy="3108602"/>
        </p:xfrm>
        <a:graphic>
          <a:graphicData uri="http://schemas.openxmlformats.org/drawingml/2006/table">
            <a:tbl>
              <a:tblPr/>
              <a:tblGrid>
                <a:gridCol w="862899"/>
                <a:gridCol w="862899"/>
                <a:gridCol w="862899"/>
                <a:gridCol w="862899"/>
                <a:gridCol w="862899"/>
                <a:gridCol w="862899"/>
                <a:gridCol w="862899"/>
                <a:gridCol w="862899"/>
                <a:gridCol w="862899"/>
                <a:gridCol w="862899"/>
              </a:tblGrid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MIII(BTBSC301)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DMS(BTCOC302)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DS(BTCOC303)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CAO(BTCOC304)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DEM(BTCOC305)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BHR(BTCOC306)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PP(BTC307)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HTML(308)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   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Pooja Bhosale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Rajani Mandhare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Samina Mulla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Dinkar Jadhav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Mr.Vishal Hingmire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Anup Lakade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 Pranav Pathak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Ms. ShitalShit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Regularly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Often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 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08%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Never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04%</a:t>
                      </a:r>
                      <a:endParaRPr lang="en-US" sz="1000" dirty="0"/>
                    </a:p>
                  </a:txBody>
                  <a:tcPr marL="50927" marR="50927" marT="50927" marB="509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2504</Words>
  <PresentationFormat>On-screen Show (16:9)</PresentationFormat>
  <Paragraphs>1513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Simple Light</vt:lpstr>
      <vt:lpstr>Arvind Gavali College of Engineering, Satara Department of Computer Science &amp; Engineering </vt:lpstr>
      <vt:lpstr>Faculty-Subject Distribution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Give 3 Observation/Suggestion to improve the overall teaching learning experience of respective teachers </vt:lpstr>
      <vt:lpstr>Overall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Department of civil Engineering</dc:title>
  <dc:creator>Administrator</dc:creator>
  <cp:lastModifiedBy>Administrator</cp:lastModifiedBy>
  <cp:revision>98</cp:revision>
  <dcterms:modified xsi:type="dcterms:W3CDTF">2020-12-02T06:12:56Z</dcterms:modified>
</cp:coreProperties>
</file>