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77" r:id="rId3"/>
    <p:sldId id="27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9" r:id="rId25"/>
    <p:sldId id="280" r:id="rId26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546D8-724A-4B34-84F9-6C97BDAA9337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C4A73-7BC8-4855-97AF-462F43675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0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6067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69;gcb9a0b074_1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noFill/>
          <a:ln>
            <a:headEnd/>
            <a:tailEnd/>
          </a:ln>
        </p:spPr>
      </p:sp>
      <p:sp>
        <p:nvSpPr>
          <p:cNvPr id="33795" name="Google Shape;70;gcb9a0b074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c91045bdf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c91045bdf_3_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c91045bdf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c91045bdf_3_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c91045bdf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c91045bdf_3_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c91045bdf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c91045bdf_3_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c91045bdf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c91045bdf_3_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c91045bd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c91045bdf_4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c91045bdf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c91045bdf_4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c91045bdf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c91045bdf_5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c91045bdf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c91045bdf_5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c91045bdf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c91045bdf_5_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c91045bdf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c91045bdf_5_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c91045bdf_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c91045bdf_5_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46af27b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46af27bd4_0_15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c91045bdf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c91045bdf_6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c91045bdf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c91045bdf_6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c91045bd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c91045bdf_7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c91045bdf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c91045bdf_7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91045bdf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91045bdf_7_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c91045bd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c91045bdf_3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c91045bdf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c91045bdf_3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0;p2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11;p2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;p2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5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956D75-2A70-4E78-811F-AC371E0E7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3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29;p5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0;p5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31;p5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" name="Google Shape;35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4339-6466-4C67-9CC9-40384E18C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59E5-01D7-4DC6-A06A-E23A5AFD3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5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40;p7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43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2EBB-F1A0-4D73-B613-051654139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2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kern="1200" dirty="0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cxnSp>
        <p:nvCxnSpPr>
          <p:cNvPr id="6" name="Google Shape;50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54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99D79-A203-4167-AEDD-0257ABE13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17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6;p10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57;p10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" name="Google Shape;59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7319-814F-444B-AB0C-A7F7787B7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52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61;p11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62;p11"/>
          <p:cNvCxnSpPr>
            <a:cxnSpLocks noChangeShapeType="1"/>
          </p:cNvCxnSpPr>
          <p:nvPr/>
        </p:nvCxnSpPr>
        <p:spPr bwMode="auto">
          <a:xfrm>
            <a:off x="425450" y="415925"/>
            <a:ext cx="8296275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65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4B56-89DE-4CE8-B2B4-126CEF08C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7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BB88-91D2-4ADA-B7DF-11CBC4108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2400300" y="576263"/>
            <a:ext cx="63214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2409825" y="1595438"/>
            <a:ext cx="63214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97888" y="4689475"/>
            <a:ext cx="549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latin typeface="Lato" charset="0"/>
                <a:sym typeface="Lato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983EA-49EB-470E-8D05-CCA2ADEBC138}" type="slidenum">
              <a:rPr lang="en-US" kern="1200"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196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2;p13"/>
          <p:cNvSpPr txBox="1">
            <a:spLocks noGrp="1"/>
          </p:cNvSpPr>
          <p:nvPr>
            <p:ph type="ctrTitle"/>
          </p:nvPr>
        </p:nvSpPr>
        <p:spPr>
          <a:xfrm>
            <a:off x="2349500" y="465138"/>
            <a:ext cx="6330950" cy="15843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aleway" charset="0"/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Arvind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Gavali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College of Engineering, </a:t>
            </a:r>
            <a:r>
              <a:rPr lang="en-US" sz="2400" b="1" dirty="0" err="1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Satara</a:t>
            </a: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 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Department of Electrical Engineering</a:t>
            </a:r>
            <a:br>
              <a:rPr lang="en-US" sz="24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sz="19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/>
            </a:r>
            <a:br>
              <a:rPr lang="en-US" sz="1900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Raleway" charset="0"/>
                <a:cs typeface="Arial" charset="0"/>
                <a:sym typeface="Raleway" charset="0"/>
              </a:rPr>
              <a:t>Final Year Feedback</a:t>
            </a:r>
          </a:p>
        </p:txBody>
      </p:sp>
      <p:sp>
        <p:nvSpPr>
          <p:cNvPr id="8195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14588" y="3417888"/>
            <a:ext cx="6330950" cy="1241425"/>
          </a:xfrm>
        </p:spPr>
        <p:txBody>
          <a:bodyPr/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algn="ctr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Month :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September 2020 – 1</a:t>
            </a:r>
            <a:r>
              <a:rPr lang="en-US" sz="2000" b="1" baseline="30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Week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Total Responses : 57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Total Class Strength :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78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Feedback Percentage</a:t>
            </a:r>
            <a:r>
              <a:rPr lang="en-US" sz="2000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 :</a:t>
            </a:r>
            <a:r>
              <a:rPr lang="en-US" sz="2000" b="1" dirty="0" smtClean="0">
                <a:solidFill>
                  <a:schemeClr val="bg1"/>
                </a:solidFill>
                <a:latin typeface="Lato" charset="0"/>
                <a:sym typeface="Lato" charset="0"/>
              </a:rPr>
              <a:t>73.08%</a:t>
            </a:r>
          </a:p>
        </p:txBody>
      </p:sp>
    </p:spTree>
    <p:extLst>
      <p:ext uri="{BB962C8B-B14F-4D97-AF65-F5344CB8AC3E}">
        <p14:creationId xmlns:p14="http://schemas.microsoft.com/office/powerpoint/2010/main" val="18384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 descr="Forms response chart. Question title: 8. The teaching and mentoring process in your institution facilitates you in cognitive, social and emotional growth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4955" cy="21232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74548"/>
              </p:ext>
            </p:extLst>
          </p:nvPr>
        </p:nvGraphicFramePr>
        <p:xfrm>
          <a:off x="1268000" y="2431473"/>
          <a:ext cx="6604535" cy="2615992"/>
        </p:xfrm>
        <a:graphic>
          <a:graphicData uri="http://schemas.openxmlformats.org/drawingml/2006/table">
            <a:tbl>
              <a:tblPr firstRow="1" bandRow="1"/>
              <a:tblGrid>
                <a:gridCol w="1112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85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Significantly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Well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46.31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Marginally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 descr="Forms response chart. Question title: 9. The institute provides multiple opportunities to learn and grow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98082" cy="20712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86922"/>
              </p:ext>
            </p:extLst>
          </p:nvPr>
        </p:nvGraphicFramePr>
        <p:xfrm>
          <a:off x="1025885" y="2337956"/>
          <a:ext cx="6604535" cy="2687618"/>
        </p:xfrm>
        <a:graphic>
          <a:graphicData uri="http://schemas.openxmlformats.org/drawingml/2006/table">
            <a:tbl>
              <a:tblPr firstRow="1" bandRow="1"/>
              <a:tblGrid>
                <a:gridCol w="1112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44.91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12.98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 descr="Forms response chart. Question title: 10. Teachers inform you about your expected competencies, course outcomes, and program outcom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2"/>
            <a:ext cx="8846127" cy="21024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5142"/>
              </p:ext>
            </p:extLst>
          </p:nvPr>
        </p:nvGraphicFramePr>
        <p:xfrm>
          <a:off x="1057058" y="2441865"/>
          <a:ext cx="6604535" cy="2431130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47.72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38.60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7.37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descr="Forms response chart. Question title: 11. Your mentor does a necessary follow-up with as assigned task to you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1"/>
            <a:ext cx="8814955" cy="22271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9924"/>
              </p:ext>
            </p:extLst>
          </p:nvPr>
        </p:nvGraphicFramePr>
        <p:xfrm>
          <a:off x="1337611" y="2597727"/>
          <a:ext cx="6604535" cy="2431130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55.79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3;p24" descr="Forms response chart. Question title: 12. The teacher illustrates the concepts through examples and application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66909" cy="23829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88919"/>
              </p:ext>
            </p:extLst>
          </p:nvPr>
        </p:nvGraphicFramePr>
        <p:xfrm>
          <a:off x="1217082" y="2639292"/>
          <a:ext cx="6604535" cy="2431130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52.28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35.79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10.53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 descr="Forms response chart. Question title: 13. The teacher identifies your strengths and encourage you with providing right level of challeng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46127" cy="21543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452757"/>
              </p:ext>
            </p:extLst>
          </p:nvPr>
        </p:nvGraphicFramePr>
        <p:xfrm>
          <a:off x="1420740" y="2441864"/>
          <a:ext cx="6604535" cy="2431130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Fully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47.37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Reasonably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Partially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Slightly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Unable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 descr="Forms response chart. Question title: 14. Teachers are able to identify your weaknesses and help you to overcome them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783782" cy="2133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53737"/>
              </p:ext>
            </p:extLst>
          </p:nvPr>
        </p:nvGraphicFramePr>
        <p:xfrm>
          <a:off x="1077839" y="2400301"/>
          <a:ext cx="6604535" cy="2431130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48.42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32.98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9.82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 descr="Forms response chart. Question title: 15. The institution makes effort to engage students in the monitoring, review and continuous quality improvement of the teaching learning proces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56518" cy="19777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23404"/>
              </p:ext>
            </p:extLst>
          </p:nvPr>
        </p:nvGraphicFramePr>
        <p:xfrm>
          <a:off x="1174482" y="2244437"/>
          <a:ext cx="6604535" cy="2687470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37.20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47.37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 descr="Forms response chart. Question title: 16. The institute/ teachers use student-centric methods, such as experiential learning, participative learning and problem-solving methodologies for enhancing learning experience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991600" cy="18842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90094"/>
              </p:ext>
            </p:extLst>
          </p:nvPr>
        </p:nvGraphicFramePr>
        <p:xfrm>
          <a:off x="1473344" y="2192481"/>
          <a:ext cx="6604535" cy="2750116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To a great extent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45.26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What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Little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 descr="Forms response chart. Question title: 17. Teachers encourage you to participate in extracurricular activities.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52401"/>
            <a:ext cx="8846127" cy="21751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63071"/>
              </p:ext>
            </p:extLst>
          </p:nvPr>
        </p:nvGraphicFramePr>
        <p:xfrm>
          <a:off x="933017" y="2275611"/>
          <a:ext cx="6604535" cy="2687614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48.07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39.65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8.07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72;p13"/>
          <p:cNvSpPr txBox="1">
            <a:spLocks/>
          </p:cNvSpPr>
          <p:nvPr/>
        </p:nvSpPr>
        <p:spPr bwMode="auto">
          <a:xfrm>
            <a:off x="0" y="230188"/>
            <a:ext cx="9144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sz="2400" b="1"/>
              <a:t>FACULTY – SUBJECT DISTRIBUTION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45915"/>
              </p:ext>
            </p:extLst>
          </p:nvPr>
        </p:nvGraphicFramePr>
        <p:xfrm>
          <a:off x="430213" y="869950"/>
          <a:ext cx="8339138" cy="2999651"/>
        </p:xfrm>
        <a:graphic>
          <a:graphicData uri="http://schemas.openxmlformats.org/drawingml/2006/table">
            <a:tbl>
              <a:tblPr firstRow="1" bandRow="1"/>
              <a:tblGrid>
                <a:gridCol w="435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1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Sr. No.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Name of Faculty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Abbrev.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01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Power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System Operation and Control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Ms.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Shital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S.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Jadhav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02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High Voltage Engineering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Mrs.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Eva Gupta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03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Electrical Drives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B. M.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Nayak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04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Electrical Traction and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Utilisation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</a:t>
                      </a:r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Somesha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Naik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SR.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05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Transmission and FACTS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Mr. B.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G. </a:t>
                      </a:r>
                      <a:r>
                        <a:rPr lang="en-US" sz="1400" baseline="0" dirty="0" err="1" smtClean="0">
                          <a:solidFill>
                            <a:schemeClr val="bg2"/>
                          </a:solidFill>
                        </a:rPr>
                        <a:t>Nelogal</a:t>
                      </a:r>
                      <a:endParaRPr lang="en-US" sz="1400" dirty="0" smtClean="0">
                        <a:solidFill>
                          <a:schemeClr val="bg2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3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 descr="Forms response chart. Question title: 18. Efforts are made by teachers to inculcate soft skills, life skills and employability skills to make you ready for the world of work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04564" cy="224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07976"/>
              </p:ext>
            </p:extLst>
          </p:nvPr>
        </p:nvGraphicFramePr>
        <p:xfrm>
          <a:off x="765078" y="2379520"/>
          <a:ext cx="6604535" cy="2559332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To a great extent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What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9.12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Little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Not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 descr="Forms response chart. Question title: 19. What percentage of teachers use ICT tools such as LCD projector, Multimedia , etc while teaching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5736" cy="20816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75439"/>
              </p:ext>
            </p:extLst>
          </p:nvPr>
        </p:nvGraphicFramePr>
        <p:xfrm>
          <a:off x="759882" y="2348347"/>
          <a:ext cx="6604535" cy="2431130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Above 90%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55.79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70-89%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28.42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50-69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8.77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30-49 %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0-below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 descr="Forms response chart. Question title: 20. The overall quality of teaching-learning process in your institute is very good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98082" cy="1977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12915"/>
              </p:ext>
            </p:extLst>
          </p:nvPr>
        </p:nvGraphicFramePr>
        <p:xfrm>
          <a:off x="860281" y="2223655"/>
          <a:ext cx="6604535" cy="2687614"/>
        </p:xfrm>
        <a:graphic>
          <a:graphicData uri="http://schemas.openxmlformats.org/drawingml/2006/table">
            <a:tbl>
              <a:tblPr firstRow="1" bandRow="1"/>
              <a:tblGrid>
                <a:gridCol w="11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43.86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12.63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Strongly Disagree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047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dirty="0"/>
              <a:t>21. Give 3 observations/ suggestions to improve the overall teaching-learning experience of respective teachers.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661988"/>
            <a:ext cx="85344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dirty="0" smtClean="0"/>
              <a:t>We expect the notices of the exam 4 or 5 days earlier</a:t>
            </a:r>
            <a:endParaRPr lang="en-US" dirty="0"/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Please provide proper notes of all subject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Please focus on placements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Arial" charset="0"/>
              <a:buAutoNum type="arabicPeriod"/>
            </a:pPr>
            <a:r>
              <a:rPr lang="en-US" dirty="0" smtClean="0"/>
              <a:t>Good overall observation but try to something new to improve students interest in online class</a:t>
            </a:r>
            <a:endParaRPr lang="en-US" dirty="0"/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0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 noGrp="1"/>
          </p:cNvSpPr>
          <p:nvPr>
            <p:ph type="title"/>
          </p:nvPr>
        </p:nvSpPr>
        <p:spPr>
          <a:xfrm>
            <a:off x="251259" y="0"/>
            <a:ext cx="8477105" cy="498764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" charset="0"/>
                <a:cs typeface="Arial" charset="0"/>
              </a:rPr>
              <a:t>OVERALL ANALYSIS</a:t>
            </a:r>
            <a:endParaRPr lang="en-IN" sz="28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34476"/>
              </p:ext>
            </p:extLst>
          </p:nvPr>
        </p:nvGraphicFramePr>
        <p:xfrm>
          <a:off x="256020" y="544226"/>
          <a:ext cx="8450263" cy="3445354"/>
        </p:xfrm>
        <a:graphic>
          <a:graphicData uri="http://schemas.openxmlformats.org/drawingml/2006/table">
            <a:tbl>
              <a:tblPr firstRow="1" bandRow="1"/>
              <a:tblGrid>
                <a:gridCol w="831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47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Sub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Appreciation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Suggestions for improvement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Preparation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of classes, 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Internal Evaluation,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Communication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Coverage, Soft Skills, </a:t>
                      </a: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4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Communication,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Internal Evaluation, Student centric, Quality teaching and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learning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Syllabus Coverage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Assigning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right level Challenges, Monitoring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4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Timely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providing assignments, Internal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Evaluation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Identifying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weakness, Involvement with the students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Assigning challengeable work, Communication,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Promoting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for internships, Use of ICT </a:t>
                      </a:r>
                      <a:endParaRPr lang="en-US" sz="12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Need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to Explain Program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Outcomes,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Identifying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weakness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Quality of teaching, Inculcate soft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skills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Student centric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,, 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Syllabus Coverage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52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 descr="Forms response chart. Question title: 1. How much of the syllabus was covered in the class: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66909" cy="19859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91899"/>
              </p:ext>
            </p:extLst>
          </p:nvPr>
        </p:nvGraphicFramePr>
        <p:xfrm>
          <a:off x="1122218" y="2254829"/>
          <a:ext cx="6729535" cy="2679659"/>
        </p:xfrm>
        <a:graphic>
          <a:graphicData uri="http://schemas.openxmlformats.org/drawingml/2006/table">
            <a:tbl>
              <a:tblPr firstRow="1" bandRow="1"/>
              <a:tblGrid>
                <a:gridCol w="123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1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7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85 -100 %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7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70 - 84 %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57.2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7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55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– 69 %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19.65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7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30 – 54 %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7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0- Below 30 %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descr="Forms response chart. Question title: 2. How well did the teachers prepare for the classes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6518" cy="20608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25708"/>
              </p:ext>
            </p:extLst>
          </p:nvPr>
        </p:nvGraphicFramePr>
        <p:xfrm>
          <a:off x="1097586" y="2348345"/>
          <a:ext cx="6604535" cy="2677113"/>
        </p:xfrm>
        <a:graphic>
          <a:graphicData uri="http://schemas.openxmlformats.org/drawingml/2006/table">
            <a:tbl>
              <a:tblPr firstRow="1" bandRow="1"/>
              <a:tblGrid>
                <a:gridCol w="1275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89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Thoroughly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Satisfaction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55.09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Poorly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Indifferently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41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Wont Teach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at all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Forms response chart. Question title: 3. How well were the teachers able to communicate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91" y="79665"/>
            <a:ext cx="8835737" cy="20296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27841"/>
              </p:ext>
            </p:extLst>
          </p:nvPr>
        </p:nvGraphicFramePr>
        <p:xfrm>
          <a:off x="1041471" y="2337955"/>
          <a:ext cx="7280648" cy="2608238"/>
        </p:xfrm>
        <a:graphic>
          <a:graphicData uri="http://schemas.openxmlformats.org/drawingml/2006/table">
            <a:tbl>
              <a:tblPr firstRow="1" bandRow="1"/>
              <a:tblGrid>
                <a:gridCol w="139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05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3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Always Effective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52.98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Sometime effective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34.73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3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Just Satisfactory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6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Generally Ineffective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8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2"/>
                          </a:solidFill>
                        </a:rPr>
                        <a:t>Very Poor Communication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5" marR="91435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descr="Forms response chart. Question title: 4. The teachers's approach to teaching can best be described a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56518" cy="22686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90679"/>
              </p:ext>
            </p:extLst>
          </p:nvPr>
        </p:nvGraphicFramePr>
        <p:xfrm>
          <a:off x="1278391" y="2566556"/>
          <a:ext cx="6604535" cy="2431130"/>
        </p:xfrm>
        <a:graphic>
          <a:graphicData uri="http://schemas.openxmlformats.org/drawingml/2006/table">
            <a:tbl>
              <a:tblPr firstRow="1" bandRow="1"/>
              <a:tblGrid>
                <a:gridCol w="1112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Excellent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32.63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Very Good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16.49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Fair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Poor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descr="Forms response chart. Question title: 5. Fairness of the internal evaluation process by the teachers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56518" cy="21439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038001"/>
              </p:ext>
            </p:extLst>
          </p:nvPr>
        </p:nvGraphicFramePr>
        <p:xfrm>
          <a:off x="1161618" y="2462648"/>
          <a:ext cx="6604535" cy="2431130"/>
        </p:xfrm>
        <a:graphic>
          <a:graphicData uri="http://schemas.openxmlformats.org/drawingml/2006/table">
            <a:tbl>
              <a:tblPr firstRow="1" bandRow="1"/>
              <a:tblGrid>
                <a:gridCol w="1112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51.93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38.60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descr="Forms response chart. Question title: 6. Was your performance in assignments/extra practice test discussed with you?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21647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88474"/>
              </p:ext>
            </p:extLst>
          </p:nvPr>
        </p:nvGraphicFramePr>
        <p:xfrm>
          <a:off x="963540" y="2483427"/>
          <a:ext cx="6604535" cy="2559372"/>
        </p:xfrm>
        <a:graphic>
          <a:graphicData uri="http://schemas.openxmlformats.org/drawingml/2006/table">
            <a:tbl>
              <a:tblPr firstRow="1" bandRow="1"/>
              <a:tblGrid>
                <a:gridCol w="119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Every time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50.52</a:t>
                      </a:r>
                      <a:endParaRPr lang="en-US" dirty="0"/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Usually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39.30</a:t>
                      </a:r>
                      <a:endParaRPr lang="en-US" dirty="0"/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Occasionally/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9.12</a:t>
                      </a:r>
                      <a:endParaRPr lang="en-US" dirty="0"/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 descr="Forms response chart. Question title: 7. The faculty takes active interest in promoting internship, student exchange, field visit opportunities for students. *. Number of responses: 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1"/>
            <a:ext cx="8804564" cy="21855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37679"/>
              </p:ext>
            </p:extLst>
          </p:nvPr>
        </p:nvGraphicFramePr>
        <p:xfrm>
          <a:off x="911585" y="2306783"/>
          <a:ext cx="6604535" cy="2431130"/>
        </p:xfrm>
        <a:graphic>
          <a:graphicData uri="http://schemas.openxmlformats.org/drawingml/2006/table">
            <a:tbl>
              <a:tblPr firstRow="1" bandRow="1"/>
              <a:tblGrid>
                <a:gridCol w="119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Faculty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SSJ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EG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BMN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SRS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BGN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PSOC</a:t>
                      </a: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ED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ETU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HVDC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and FACTS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Regularly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56.49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Often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25.61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Sometimes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11.93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Rarely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Never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91431" marR="91431" marT="45733" marB="4573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1332</Words>
  <Application>Microsoft Office PowerPoint</Application>
  <PresentationFormat>On-screen Show (16:9)</PresentationFormat>
  <Paragraphs>1027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Lato</vt:lpstr>
      <vt:lpstr>Raleway</vt:lpstr>
      <vt:lpstr>Simple Light</vt:lpstr>
      <vt:lpstr>Swiss</vt:lpstr>
      <vt:lpstr>Arvind Gavali College of Engineering, Satara  Department of Electrical Engineering  Final Year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 Department of Electrical Engineering  Final Year Feedback</dc:title>
  <cp:lastModifiedBy>ELEHOD</cp:lastModifiedBy>
  <cp:revision>43</cp:revision>
  <cp:lastPrinted>2021-12-03T15:45:37Z</cp:lastPrinted>
  <dcterms:modified xsi:type="dcterms:W3CDTF">2021-12-03T15:55:59Z</dcterms:modified>
</cp:coreProperties>
</file>