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278" r:id="rId3"/>
    <p:sldId id="27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0" r:id="rId25"/>
    <p:sldId id="281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69;gcb9a0b074_1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3795" name="Google Shape;70;gcb9a0b074_1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mr-IN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114e1857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114e1857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114e185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114e185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114e1857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114e1857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114e1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114e1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114e1857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114e1857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114e1857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114e1857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14e1857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14e1857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114e1857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114e1857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114e1857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114e1857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114e1857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114e1857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114e1857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114e1857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114e1857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114e1857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114e185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114e185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114e185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114e1857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114e185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114e185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114e1857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114e1857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114e185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114e185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114e1857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114e1857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114e1857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114e1857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0;p2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cxnSp>
        <p:nvCxnSpPr>
          <p:cNvPr id="5" name="Google Shape;11;p2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cxnSp>
        <p:nvCxnSpPr>
          <p:cNvPr id="6" name="Google Shape;12;p2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5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BA3287-892E-40CE-8A40-78A0EA8DB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kern="1200" dirty="0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cxnSp>
        <p:nvCxnSpPr>
          <p:cNvPr id="6" name="Google Shape;50;p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54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4B907D-F320-4E87-AB10-8AB8D1808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6;p10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</p:cxnSp>
      <p:cxnSp>
        <p:nvCxnSpPr>
          <p:cNvPr id="4" name="Google Shape;57;p10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" name="Google Shape;59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03B3-F2EC-4FF1-A2EF-01498A440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61;p11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</p:cxnSp>
      <p:cxnSp>
        <p:nvCxnSpPr>
          <p:cNvPr id="5" name="Google Shape;62;p11"/>
          <p:cNvCxnSpPr>
            <a:cxnSpLocks noChangeShapeType="1"/>
          </p:cNvCxnSpPr>
          <p:nvPr/>
        </p:nvCxnSpPr>
        <p:spPr bwMode="auto">
          <a:xfrm>
            <a:off x="425450" y="415925"/>
            <a:ext cx="8296275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65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A8D0-E7B5-49E7-9D35-8E8249FC3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84D7-900B-4973-900F-81256348E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2400300" y="576263"/>
            <a:ext cx="6321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mr-IN" smtClean="0">
              <a:sym typeface="Arial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2409825" y="1595438"/>
            <a:ext cx="63214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mr-IN" smtClean="0">
              <a:sym typeface="Arial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97888" y="4689475"/>
            <a:ext cx="5492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latin typeface="Lato" charset="0"/>
                <a:cs typeface="Arial" charset="0"/>
                <a:sym typeface="Lato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E1033-460D-4AE2-818D-5C1346B2CCBF}" type="slidenum">
              <a:rPr lang="en-US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ea typeface="+mn-e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72;p13"/>
          <p:cNvSpPr txBox="1">
            <a:spLocks noGrp="1"/>
          </p:cNvSpPr>
          <p:nvPr>
            <p:ph type="ctrTitle"/>
          </p:nvPr>
        </p:nvSpPr>
        <p:spPr>
          <a:xfrm>
            <a:off x="1186543" y="465138"/>
            <a:ext cx="7493907" cy="1584325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aleway" charset="0"/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Arvind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Gavali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 College of Engineering, Satara 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Department of Electronics &amp; Telecommunication Engineering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</a:br>
            <a:r>
              <a:rPr lang="en-US" sz="19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/>
            </a:r>
            <a:br>
              <a:rPr lang="en-US" sz="19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</a:br>
            <a:r>
              <a:rPr lang="en-US" sz="5400" b="1" dirty="0" smtClean="0">
                <a:solidFill>
                  <a:srgbClr val="FFFFFF"/>
                </a:solidFill>
                <a:latin typeface="Raleway" charset="0"/>
                <a:cs typeface="Arial" pitchFamily="34" charset="0"/>
                <a:sym typeface="Raleway" charset="0"/>
              </a:rPr>
              <a:t>Final Year Feedback</a:t>
            </a:r>
            <a:endParaRPr lang="en-US" b="1" dirty="0" smtClean="0">
              <a:solidFill>
                <a:srgbClr val="FFFFFF"/>
              </a:solidFill>
              <a:latin typeface="Raleway" charset="0"/>
              <a:cs typeface="Arial" pitchFamily="34" charset="0"/>
              <a:sym typeface="Raleway" charset="0"/>
            </a:endParaRPr>
          </a:p>
        </p:txBody>
      </p:sp>
      <p:sp>
        <p:nvSpPr>
          <p:cNvPr id="8195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414588" y="3037114"/>
            <a:ext cx="6330950" cy="1622199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Month :</a:t>
            </a:r>
            <a:r>
              <a:rPr lang="en-US" sz="2000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Sept-Oct 2020 –21 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Total   Responses : 47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Total   Class Strength :</a:t>
            </a:r>
            <a:r>
              <a:rPr lang="en-US" sz="2000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72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Feedback   Percentage</a:t>
            </a:r>
            <a:r>
              <a:rPr lang="en-US" sz="2000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 : 65</a:t>
            </a:r>
            <a:r>
              <a:rPr lang="en-US" sz="2000" b="1" dirty="0" smtClean="0">
                <a:solidFill>
                  <a:schemeClr val="bg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descr="Forms response chart. Question title: 8. The teaching and mentoring process in your institution facilitates you in cognitive, social and emotional growth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5690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36461" y="2447975"/>
          <a:ext cx="6369277" cy="2449374"/>
        </p:xfrm>
        <a:graphic>
          <a:graphicData uri="http://schemas.openxmlformats.org/drawingml/2006/table">
            <a:tbl>
              <a:tblPr firstRow="1" bandRow="1"/>
              <a:tblGrid>
                <a:gridCol w="1072461"/>
                <a:gridCol w="849060"/>
                <a:gridCol w="808184"/>
                <a:gridCol w="909893"/>
                <a:gridCol w="909893"/>
                <a:gridCol w="909893"/>
                <a:gridCol w="909893"/>
              </a:tblGrid>
              <a:tr h="3320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20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320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Significantly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</a:tr>
              <a:tr h="3320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Very Well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</a:tr>
              <a:tr h="3320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Moderately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</a:tr>
              <a:tr h="3320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Marginally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3320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descr="Forms response chart. Question title: 9. The institute provides multiple opportunities to learn and grow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9391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78870" y="2741386"/>
          <a:ext cx="6369277" cy="2251635"/>
        </p:xfrm>
        <a:graphic>
          <a:graphicData uri="http://schemas.openxmlformats.org/drawingml/2006/table">
            <a:tbl>
              <a:tblPr firstRow="1" bandRow="1"/>
              <a:tblGrid>
                <a:gridCol w="1467933"/>
                <a:gridCol w="689341"/>
                <a:gridCol w="671264"/>
                <a:gridCol w="811060"/>
                <a:gridCol w="909893"/>
                <a:gridCol w="909893"/>
                <a:gridCol w="909893"/>
              </a:tblGrid>
              <a:tr h="2816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816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816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</a:tr>
              <a:tr h="31077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</a:tr>
              <a:tr h="2816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</a:tr>
              <a:tr h="3468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46744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descr="Forms response chart. Question title: 10. Teachers inform you about your expected competencies, course outcomes, and program outcom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819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34142" y="2657929"/>
          <a:ext cx="6890204" cy="2239349"/>
        </p:xfrm>
        <a:graphic>
          <a:graphicData uri="http://schemas.openxmlformats.org/drawingml/2006/table">
            <a:tbl>
              <a:tblPr firstRow="1" bandRow="1"/>
              <a:tblGrid>
                <a:gridCol w="1208315"/>
                <a:gridCol w="870362"/>
                <a:gridCol w="874283"/>
                <a:gridCol w="984311"/>
                <a:gridCol w="984311"/>
                <a:gridCol w="984311"/>
                <a:gridCol w="984311"/>
              </a:tblGrid>
              <a:tr h="3154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67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154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</a:tr>
              <a:tr h="3154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</a:tr>
              <a:tr h="3154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</a:tr>
              <a:tr h="3154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3154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 descr="Forms response chart. Question title: 11. Your mentor does a necessary follow-up with as assigned task to you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8085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7608" y="2615266"/>
          <a:ext cx="6369277" cy="2291745"/>
        </p:xfrm>
        <a:graphic>
          <a:graphicData uri="http://schemas.openxmlformats.org/drawingml/2006/table">
            <a:tbl>
              <a:tblPr firstRow="1" bandRow="1"/>
              <a:tblGrid>
                <a:gridCol w="1284891"/>
                <a:gridCol w="636630"/>
                <a:gridCol w="808184"/>
                <a:gridCol w="909893"/>
                <a:gridCol w="909893"/>
                <a:gridCol w="909893"/>
                <a:gridCol w="909893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185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 don’t have mentor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 descr="Forms response chart. Question title: 12. The teacher illustrates the concepts through examples and application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7758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88848" y="2579913"/>
          <a:ext cx="6369277" cy="2401169"/>
        </p:xfrm>
        <a:graphic>
          <a:graphicData uri="http://schemas.openxmlformats.org/drawingml/2006/table">
            <a:tbl>
              <a:tblPr firstRow="1" bandRow="1"/>
              <a:tblGrid>
                <a:gridCol w="1072461"/>
                <a:gridCol w="849060"/>
                <a:gridCol w="808184"/>
                <a:gridCol w="909893"/>
                <a:gridCol w="909893"/>
                <a:gridCol w="909893"/>
                <a:gridCol w="909893"/>
              </a:tblGrid>
              <a:tr h="3085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34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085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</a:tr>
              <a:tr h="35946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</a:tr>
              <a:tr h="3085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</a:tr>
              <a:tr h="28532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3085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 descr="Forms response chart. Question title: 13. The teacher identifies your strengths and encourage you with providing right level of challeng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9391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32900" y="2821145"/>
          <a:ext cx="6369277" cy="2105173"/>
        </p:xfrm>
        <a:graphic>
          <a:graphicData uri="http://schemas.openxmlformats.org/drawingml/2006/table">
            <a:tbl>
              <a:tblPr firstRow="1" bandRow="1"/>
              <a:tblGrid>
                <a:gridCol w="1072461"/>
                <a:gridCol w="849060"/>
                <a:gridCol w="808184"/>
                <a:gridCol w="909893"/>
                <a:gridCol w="909893"/>
                <a:gridCol w="909893"/>
                <a:gridCol w="909893"/>
              </a:tblGrid>
              <a:tr h="3007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Fully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</a:tr>
              <a:tr h="3007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Reasonably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</a:tr>
              <a:tr h="3007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Partially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</a:tr>
              <a:tr h="3007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Slightly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3007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Unable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 descr="Forms response chart. Question title: 14. Teachers are able to identify your weaknesses and help you to overcome them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0697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0346" y="2880795"/>
          <a:ext cx="6792458" cy="2111515"/>
        </p:xfrm>
        <a:graphic>
          <a:graphicData uri="http://schemas.openxmlformats.org/drawingml/2006/table">
            <a:tbl>
              <a:tblPr firstRow="1" bandRow="1"/>
              <a:tblGrid>
                <a:gridCol w="1143717"/>
                <a:gridCol w="821453"/>
                <a:gridCol w="945900"/>
                <a:gridCol w="970347"/>
                <a:gridCol w="970347"/>
                <a:gridCol w="970347"/>
                <a:gridCol w="970347"/>
              </a:tblGrid>
              <a:tr h="3011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11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011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</a:tr>
              <a:tr h="3011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</a:tr>
              <a:tr h="30454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</a:tr>
              <a:tr h="3011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</a:tr>
              <a:tr h="3011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 descr="Forms response chart. Question title: 15. The institution makes effort to engage students in the monitoring, review and continuous quality improvement of the teaching learning proces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1024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63411" y="2862507"/>
          <a:ext cx="6772276" cy="2079609"/>
        </p:xfrm>
        <a:graphic>
          <a:graphicData uri="http://schemas.openxmlformats.org/drawingml/2006/table">
            <a:tbl>
              <a:tblPr firstRow="1" bandRow="1"/>
              <a:tblGrid>
                <a:gridCol w="1561324"/>
                <a:gridCol w="1143020"/>
                <a:gridCol w="878242"/>
                <a:gridCol w="775468"/>
                <a:gridCol w="868898"/>
                <a:gridCol w="868898"/>
                <a:gridCol w="676426"/>
              </a:tblGrid>
              <a:tr h="2970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70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70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</a:tr>
              <a:tr h="2970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</a:tr>
              <a:tr h="2970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</a:tr>
              <a:tr h="2970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  <a:tr h="2970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 descr="Forms response chart. Question title: 16. The institute/ teachers use student-centric methods, such as experiential learning, participative learning and problem-solving methodologies for enhancing learning experienc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8847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08033" y="2710541"/>
          <a:ext cx="6664675" cy="2236780"/>
        </p:xfrm>
        <a:graphic>
          <a:graphicData uri="http://schemas.openxmlformats.org/drawingml/2006/table">
            <a:tbl>
              <a:tblPr firstRow="1" bandRow="1"/>
              <a:tblGrid>
                <a:gridCol w="1516922"/>
                <a:gridCol w="861221"/>
                <a:gridCol w="880794"/>
                <a:gridCol w="978659"/>
                <a:gridCol w="841648"/>
                <a:gridCol w="841648"/>
                <a:gridCol w="743783"/>
              </a:tblGrid>
              <a:tr h="3570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570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14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To a great extent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</a:tr>
              <a:tr h="2914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Moderate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</a:tr>
              <a:tr h="2914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</a:tr>
              <a:tr h="2914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Very Little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3570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Not at all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 descr="Forms response chart. Question title: 17. Teachers encourage you to participate in extracurricular activitie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7649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82927" y="2614315"/>
          <a:ext cx="6598448" cy="2218270"/>
        </p:xfrm>
        <a:graphic>
          <a:graphicData uri="http://schemas.openxmlformats.org/drawingml/2006/table">
            <a:tbl>
              <a:tblPr firstRow="1" bandRow="1"/>
              <a:tblGrid>
                <a:gridCol w="1824238"/>
                <a:gridCol w="827202"/>
                <a:gridCol w="924521"/>
                <a:gridCol w="729884"/>
                <a:gridCol w="769685"/>
                <a:gridCol w="769685"/>
                <a:gridCol w="753233"/>
              </a:tblGrid>
              <a:tr h="33425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22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1291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</a:tr>
              <a:tr h="31422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</a:tr>
              <a:tr h="31422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</a:tr>
              <a:tr h="31422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31422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14" y="376478"/>
            <a:ext cx="8520600" cy="841800"/>
          </a:xfrm>
        </p:spPr>
        <p:txBody>
          <a:bodyPr/>
          <a:lstStyle/>
          <a:p>
            <a:r>
              <a:rPr lang="en-US" b="1" dirty="0" smtClean="0"/>
              <a:t>FACULTY – SUBJECT DISTRIBUTION</a:t>
            </a:r>
            <a:br>
              <a:rPr lang="en-US" b="1" dirty="0" smtClean="0"/>
            </a:br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2870" y="1613736"/>
          <a:ext cx="8339769" cy="3080629"/>
        </p:xfrm>
        <a:graphic>
          <a:graphicData uri="http://schemas.openxmlformats.org/drawingml/2006/table">
            <a:tbl>
              <a:tblPr firstRow="1" bandRow="1"/>
              <a:tblGrid>
                <a:gridCol w="435299"/>
                <a:gridCol w="2726774"/>
                <a:gridCol w="1186543"/>
                <a:gridCol w="2746247"/>
                <a:gridCol w="1244906"/>
              </a:tblGrid>
              <a:tr h="7484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Sr. No.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Abbrev.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Name of Faculty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Abbrev.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48159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2"/>
                          </a:solidFill>
                        </a:rPr>
                        <a:t>01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2"/>
                          </a:solidFill>
                        </a:rPr>
                        <a:t>Digital communication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2"/>
                          </a:solidFill>
                        </a:rPr>
                        <a:t>DCOM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US" b="0" dirty="0" err="1" smtClean="0">
                          <a:solidFill>
                            <a:schemeClr val="bg2"/>
                          </a:solidFill>
                        </a:rPr>
                        <a:t>Jagtap</a:t>
                      </a:r>
                      <a:r>
                        <a:rPr lang="en-US" b="0" dirty="0" smtClean="0">
                          <a:solidFill>
                            <a:schemeClr val="bg2"/>
                          </a:solidFill>
                        </a:rPr>
                        <a:t> D.B.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2"/>
                          </a:solidFill>
                        </a:rPr>
                        <a:t>JDB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8159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2"/>
                          </a:solidFill>
                        </a:rPr>
                        <a:t>02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Satellite communication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2"/>
                          </a:solidFill>
                        </a:rPr>
                        <a:t>SCOM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IN" dirty="0" err="1" smtClean="0">
                          <a:solidFill>
                            <a:schemeClr val="bg2"/>
                          </a:solidFill>
                        </a:rPr>
                        <a:t>Barkade</a:t>
                      </a:r>
                      <a:r>
                        <a:rPr lang="en-IN" dirty="0" smtClean="0">
                          <a:solidFill>
                            <a:schemeClr val="bg2"/>
                          </a:solidFill>
                        </a:rPr>
                        <a:t> V.T. </a:t>
                      </a:r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bg2"/>
                          </a:solidFill>
                        </a:rPr>
                        <a:t>BVT</a:t>
                      </a:r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8159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2"/>
                          </a:solidFill>
                        </a:rPr>
                        <a:t>03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Embedded System Design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ESD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IN" b="0" dirty="0" err="1" smtClean="0">
                          <a:solidFill>
                            <a:schemeClr val="bg2"/>
                          </a:solidFill>
                        </a:rPr>
                        <a:t>Hingmire</a:t>
                      </a:r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 V.S.</a:t>
                      </a:r>
                      <a:endParaRPr lang="en-US" b="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HVS</a:t>
                      </a:r>
                      <a:endParaRPr lang="en-US" b="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n-IN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6922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2"/>
                          </a:solidFill>
                        </a:rPr>
                        <a:t>04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Mechatronics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MTX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err="1" smtClean="0">
                          <a:solidFill>
                            <a:schemeClr val="bg2"/>
                          </a:solidFill>
                        </a:rPr>
                        <a:t>Ms.Kambale</a:t>
                      </a:r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 A.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KA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81594"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05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Finance Management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FM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err="1" smtClean="0">
                          <a:solidFill>
                            <a:schemeClr val="bg2"/>
                          </a:solidFill>
                        </a:rPr>
                        <a:t>Ms.Kambale</a:t>
                      </a:r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 A.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bg2"/>
                          </a:solidFill>
                        </a:rPr>
                        <a:t>KA</a:t>
                      </a:r>
                      <a:endParaRPr 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 descr="Forms response chart. Question title: 18. Efforts are made by teachers to inculcate soft skills, life skills and employability skills to make you ready for the world of work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8738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06286" y="2732315"/>
          <a:ext cx="6509323" cy="2137220"/>
        </p:xfrm>
        <a:graphic>
          <a:graphicData uri="http://schemas.openxmlformats.org/drawingml/2006/table">
            <a:tbl>
              <a:tblPr firstRow="1" bandRow="1"/>
              <a:tblGrid>
                <a:gridCol w="1561920"/>
                <a:gridCol w="909380"/>
                <a:gridCol w="909379"/>
                <a:gridCol w="861008"/>
                <a:gridCol w="793288"/>
                <a:gridCol w="793288"/>
                <a:gridCol w="681060"/>
              </a:tblGrid>
              <a:tr h="3019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19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019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To a great extent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</a:tr>
              <a:tr h="3019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</a:tr>
              <a:tr h="3019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</a:tr>
              <a:tr h="325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Very Little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3019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  <a:endParaRPr lang="mr-IN" sz="1200" b="1" i="0" u="none" strike="noStrike" dirty="0">
                        <a:solidFill>
                          <a:srgbClr val="000000"/>
                        </a:solidFill>
                        <a:latin typeface="Mang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 descr="Forms response chart. Question title: 19. What percentage of teachers use ICT tools such as LCD projector, Multimedia , etc while teaching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9282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5877" y="2733825"/>
          <a:ext cx="7215881" cy="2251530"/>
        </p:xfrm>
        <a:graphic>
          <a:graphicData uri="http://schemas.openxmlformats.org/drawingml/2006/table">
            <a:tbl>
              <a:tblPr firstRow="1" bandRow="1"/>
              <a:tblGrid>
                <a:gridCol w="1052573"/>
                <a:gridCol w="1124356"/>
                <a:gridCol w="915608"/>
                <a:gridCol w="1030836"/>
                <a:gridCol w="1030836"/>
                <a:gridCol w="1030836"/>
                <a:gridCol w="1030836"/>
              </a:tblGrid>
              <a:tr h="2990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90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990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Above 90%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</a:tr>
              <a:tr h="2990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70-89%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</a:tr>
              <a:tr h="2990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50-69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</a:tr>
              <a:tr h="2990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30-49 %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2990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0-below 29%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 descr="Forms response chart. Question title: 20. The overall quality of teaching-learning process in your institute is very good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9173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34887" y="2743202"/>
          <a:ext cx="6334769" cy="2213466"/>
        </p:xfrm>
        <a:graphic>
          <a:graphicData uri="http://schemas.openxmlformats.org/drawingml/2006/table">
            <a:tbl>
              <a:tblPr firstRow="1" bandRow="1"/>
              <a:tblGrid>
                <a:gridCol w="1637402"/>
                <a:gridCol w="1013631"/>
                <a:gridCol w="904915"/>
                <a:gridCol w="767161"/>
                <a:gridCol w="662979"/>
                <a:gridCol w="662979"/>
                <a:gridCol w="685702"/>
              </a:tblGrid>
              <a:tr h="32319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319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2319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</a:tr>
              <a:tr h="27139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</a:tr>
              <a:tr h="32319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</a:tr>
              <a:tr h="32319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32319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57" y="300279"/>
            <a:ext cx="8520600" cy="1071321"/>
          </a:xfrm>
        </p:spPr>
        <p:txBody>
          <a:bodyPr/>
          <a:lstStyle/>
          <a:p>
            <a:pPr marL="342900" indent="-342900"/>
            <a:r>
              <a:rPr lang="en-US" sz="1800" b="1" dirty="0" smtClean="0"/>
              <a:t>21</a:t>
            </a:r>
            <a:r>
              <a:rPr lang="en-US" sz="2000" b="1" dirty="0" smtClean="0"/>
              <a:t>. Give 3 observations/ suggestions to improve the overall teaching-learning experience of respective teachers</a:t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41434" y="1150882"/>
            <a:ext cx="8245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400" dirty="0" smtClean="0"/>
              <a:t>All are good </a:t>
            </a:r>
            <a:r>
              <a:rPr lang="en-US" sz="2400" dirty="0" smtClean="0"/>
              <a:t>but </a:t>
            </a:r>
            <a:r>
              <a:rPr lang="en-US" sz="2400" dirty="0" smtClean="0"/>
              <a:t>sometimes it cant </a:t>
            </a:r>
            <a:r>
              <a:rPr lang="en-US" sz="2400" dirty="0" smtClean="0"/>
              <a:t>satisfactory </a:t>
            </a:r>
            <a:r>
              <a:rPr lang="en-US" sz="2400" dirty="0" smtClean="0"/>
              <a:t>determine</a:t>
            </a:r>
            <a:r>
              <a:rPr lang="en-US" sz="2400" dirty="0" smtClean="0"/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/>
              <a:t>Teaching process is satisfactory </a:t>
            </a:r>
            <a:endParaRPr lang="en-US" sz="24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/>
              <a:t>Do not use YouTube video for teaching . Sometimes they are not understandable.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OVERALL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8618" y="1100132"/>
          <a:ext cx="8656319" cy="3961065"/>
        </p:xfrm>
        <a:graphic>
          <a:graphicData uri="http://schemas.openxmlformats.org/drawingml/2006/table">
            <a:tbl>
              <a:tblPr firstRow="1" bandRow="1"/>
              <a:tblGrid>
                <a:gridCol w="987550"/>
                <a:gridCol w="816864"/>
                <a:gridCol w="3639112"/>
                <a:gridCol w="3212793"/>
              </a:tblGrid>
              <a:tr h="5089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Appreciation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Suggestions for improvement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34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Inform about CO/PO, Identify strength, ICT use, Encourage for extra curricular activity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Internal evaluation process , Identify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weakness, mentoring process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3192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IN" dirty="0" smtClean="0"/>
                        <a:t>BVT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Teacher’s communication, Teaching &amp; mentoring process, taking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follow up of assigned task, ICT use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Teaching approach, Identify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weakness,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Illustrate through example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3192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HVS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Teacher’s Preparation, communication, Identify strength &amp;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weakness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Discussion on assignments, Illustrate through example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3192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tx1"/>
                          </a:solidFill>
                        </a:rPr>
                        <a:t>KAM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Teachers preparation,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communication, Inform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about CO/PO, taking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follow up of assigned task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Mentoring process, Identify strength &amp;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weakness, effort for monitoring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3192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smtClean="0">
                          <a:solidFill>
                            <a:schemeClr val="tx1"/>
                          </a:solidFill>
                        </a:rPr>
                        <a:t>KAM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Teacher uses students centric method, best teaching approach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Syllabus coverage, promoting 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for internship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Forms response chart. Question title: 1. How much of the syllabus was covered in the class: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9173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2228" y="2782915"/>
          <a:ext cx="6152209" cy="1928858"/>
        </p:xfrm>
        <a:graphic>
          <a:graphicData uri="http://schemas.openxmlformats.org/drawingml/2006/table">
            <a:tbl>
              <a:tblPr firstRow="1" bandRow="1"/>
              <a:tblGrid>
                <a:gridCol w="1211068"/>
                <a:gridCol w="792046"/>
                <a:gridCol w="753915"/>
                <a:gridCol w="848795"/>
                <a:gridCol w="848795"/>
                <a:gridCol w="848795"/>
                <a:gridCol w="848795"/>
              </a:tblGrid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77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85 -100 %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</a:tr>
              <a:tr h="2605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70 - 84 %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</a:tr>
              <a:tr h="2763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– 69 %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</a:tr>
              <a:tr h="1814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30 – 54 %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0- Below 30 %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Forms response chart. Question title: 2. How well did the teachers prepare for the classes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39200" cy="26778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58686" y="2609526"/>
          <a:ext cx="6381531" cy="2318891"/>
        </p:xfrm>
        <a:graphic>
          <a:graphicData uri="http://schemas.openxmlformats.org/drawingml/2006/table">
            <a:tbl>
              <a:tblPr firstRow="1" bandRow="1"/>
              <a:tblGrid>
                <a:gridCol w="1243688"/>
                <a:gridCol w="681529"/>
                <a:gridCol w="809738"/>
                <a:gridCol w="911644"/>
                <a:gridCol w="911644"/>
                <a:gridCol w="911644"/>
                <a:gridCol w="911644"/>
              </a:tblGrid>
              <a:tr h="3020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020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031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Thoroughly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</a:tr>
              <a:tr h="3031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Satisfaction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</a:tr>
              <a:tr h="3031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Poorly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</a:tr>
              <a:tr h="3020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Indifferently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5034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Wont Teach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at all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descr="Forms response chart. Question title: 3. How well were the teachers able to communicate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830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61631" y="2783368"/>
          <a:ext cx="6378112" cy="2103120"/>
        </p:xfrm>
        <a:graphic>
          <a:graphicData uri="http://schemas.openxmlformats.org/drawingml/2006/table">
            <a:tbl>
              <a:tblPr firstRow="1" bandRow="1"/>
              <a:tblGrid>
                <a:gridCol w="1722814"/>
                <a:gridCol w="671897"/>
                <a:gridCol w="732196"/>
                <a:gridCol w="769559"/>
                <a:gridCol w="774344"/>
                <a:gridCol w="774344"/>
                <a:gridCol w="932958"/>
              </a:tblGrid>
              <a:tr h="2737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37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737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Always Effective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</a:tr>
              <a:tr h="2737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Sometime effective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</a:tr>
              <a:tr h="2737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Just Satisfactory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</a:tr>
              <a:tr h="2737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Generally Ineffective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2737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Very Poor Communication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Forms response chart. Question title: 4. The teachers's approach to teaching can best be described a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39200" cy="28085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5286" y="2666657"/>
          <a:ext cx="6809221" cy="2261804"/>
        </p:xfrm>
        <a:graphic>
          <a:graphicData uri="http://schemas.openxmlformats.org/drawingml/2006/table">
            <a:tbl>
              <a:tblPr firstRow="1" bandRow="1"/>
              <a:tblGrid>
                <a:gridCol w="1146539"/>
                <a:gridCol w="907706"/>
                <a:gridCol w="864008"/>
                <a:gridCol w="972742"/>
                <a:gridCol w="972742"/>
                <a:gridCol w="972742"/>
                <a:gridCol w="972742"/>
              </a:tblGrid>
              <a:tr h="313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9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13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Excellent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</a:tr>
              <a:tr h="313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Very Good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</a:tr>
              <a:tr h="313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</a:tr>
              <a:tr h="313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Fair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3138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Poor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descr="Forms response chart. Question title: 5. Fairness of the internal evaluation process by the teacher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9282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80897" y="2722789"/>
          <a:ext cx="6287698" cy="2110465"/>
        </p:xfrm>
        <a:graphic>
          <a:graphicData uri="http://schemas.openxmlformats.org/drawingml/2006/table">
            <a:tbl>
              <a:tblPr firstRow="1" bandRow="1"/>
              <a:tblGrid>
                <a:gridCol w="1058725"/>
                <a:gridCol w="838184"/>
                <a:gridCol w="797833"/>
                <a:gridCol w="898239"/>
                <a:gridCol w="898239"/>
                <a:gridCol w="898239"/>
                <a:gridCol w="898239"/>
              </a:tblGrid>
              <a:tr h="3014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14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014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</a:tr>
              <a:tr h="3014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</a:tr>
              <a:tr h="3014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</a:tr>
              <a:tr h="3014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  <a:tr h="3014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Forms response chart. Question title: 6. Was your performance in assignments/extra practice test discussed with you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8738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3998" y="2667001"/>
          <a:ext cx="6383002" cy="2289240"/>
        </p:xfrm>
        <a:graphic>
          <a:graphicData uri="http://schemas.openxmlformats.org/drawingml/2006/table">
            <a:tbl>
              <a:tblPr firstRow="1" bandRow="1"/>
              <a:tblGrid>
                <a:gridCol w="1074772"/>
                <a:gridCol w="850889"/>
                <a:gridCol w="809925"/>
                <a:gridCol w="911854"/>
                <a:gridCol w="911854"/>
                <a:gridCol w="911854"/>
                <a:gridCol w="911854"/>
              </a:tblGrid>
              <a:tr h="3053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53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053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</a:tr>
              <a:tr h="3053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</a:tr>
              <a:tr h="3053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</a:tr>
              <a:tr h="3053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3053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descr="Forms response chart. Question title: 7. The faculty takes active interest in promoting internship, student exchange, field visit opportunities for students. *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960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11566" y="2830827"/>
          <a:ext cx="6114112" cy="2150925"/>
        </p:xfrm>
        <a:graphic>
          <a:graphicData uri="http://schemas.openxmlformats.org/drawingml/2006/table">
            <a:tbl>
              <a:tblPr firstRow="1" bandRow="1"/>
              <a:tblGrid>
                <a:gridCol w="1007227"/>
                <a:gridCol w="797415"/>
                <a:gridCol w="714500"/>
                <a:gridCol w="766818"/>
                <a:gridCol w="986802"/>
                <a:gridCol w="986802"/>
                <a:gridCol w="854548"/>
              </a:tblGrid>
              <a:tr h="31215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BVT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HVS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SCOM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ESD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MTX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1215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</a:tr>
              <a:tr h="31215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</a:tr>
              <a:tr h="31215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</a:tr>
              <a:tr h="31215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</a:tr>
              <a:tr h="1563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latin typeface="Mang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i="0" u="none" strike="noStrike" dirty="0">
                          <a:solidFill>
                            <a:srgbClr val="000000"/>
                          </a:solidFill>
                          <a:latin typeface="Mang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1384</Words>
  <Application>Microsoft Office PowerPoint</Application>
  <PresentationFormat>On-screen Show (16:9)</PresentationFormat>
  <Paragraphs>1025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Simple Light</vt:lpstr>
      <vt:lpstr>Swiss</vt:lpstr>
      <vt:lpstr>Arvind Gavali College of Engineering, Satara  Department of Electronics &amp; Telecommunication Engineering  Final Year Feedback</vt:lpstr>
      <vt:lpstr>FACULTY – SUBJECT DISTRIBUTION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21. Give 3 observations/ suggestions to improve the overall teaching-learning experience of respective teachers </vt:lpstr>
      <vt:lpstr>OVERALL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 Department of Electronics &amp; Telecommunication Engineering  Final Year Feedback</dc:title>
  <cp:lastModifiedBy>HODE&amp;TC</cp:lastModifiedBy>
  <cp:revision>10</cp:revision>
  <dcterms:modified xsi:type="dcterms:W3CDTF">2021-01-29T07:12:37Z</dcterms:modified>
</cp:coreProperties>
</file>