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344CE80-7530-4ABC-8BBB-7DD66E9B6EEA}">
  <a:tblStyle styleId="{7344CE80-7530-4ABC-8BBB-7DD66E9B6E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CF131-2BC7-451E-A8DF-2B56C4DDA685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CC2F-16E3-4FC2-9878-7B33ED547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b0351315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b03513152_0_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b0351315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b03513152_0_5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b0351315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b03513152_0_5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b0351315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b03513152_0_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b0351315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b03513152_0_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b0351315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b03513152_0_7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b0351315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b03513152_0_7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b0351315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b03513152_0_8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b0351315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b03513152_0_8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b0351315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b03513152_0_9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b035131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b03513152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b0351315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b03513152_0_9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b0351315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b03513152_0_10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b0351315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b03513152_0_1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b0351315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b03513152_0_1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b035131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b03513152_0_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b0351315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b03513152_0_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b0351315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b03513152_0_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b0351315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b03513152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b0351315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b03513152_0_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b0351315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b03513152_0_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b0351315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b03513152_0_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3950"/>
            <a:ext cx="8520600" cy="18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Arvind Gavali College of Engineering, Satara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Department of </a:t>
            </a:r>
            <a:r>
              <a:rPr lang="en" sz="2800" dirty="0" smtClean="0"/>
              <a:t>Computer Science &amp; </a:t>
            </a:r>
            <a:r>
              <a:rPr lang="en" sz="2800" dirty="0" smtClean="0"/>
              <a:t>Engineering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338550"/>
            <a:ext cx="8520600" cy="29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 smtClean="0"/>
              <a:t>Final</a:t>
            </a:r>
            <a:r>
              <a:rPr lang="en" sz="3600" b="1" dirty="0" smtClean="0"/>
              <a:t> </a:t>
            </a:r>
            <a:r>
              <a:rPr lang="en" sz="3600" b="1" dirty="0"/>
              <a:t>Year Feedback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Month-Sept.-Oct.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Total Responses-</a:t>
            </a:r>
            <a:r>
              <a:rPr lang="en" dirty="0" smtClean="0"/>
              <a:t>:</a:t>
            </a:r>
            <a:r>
              <a:rPr lang="en" dirty="0" smtClean="0"/>
              <a:t>75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Total Class </a:t>
            </a:r>
            <a:r>
              <a:rPr lang="en" dirty="0" smtClean="0"/>
              <a:t>Strength-75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Feedback Percentage-</a:t>
            </a:r>
            <a:r>
              <a:rPr lang="en" dirty="0" smtClean="0"/>
              <a:t>:100%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rms response chart. Question title: 9. The institute provides multiple opportunities to learn and grow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26" y="0"/>
            <a:ext cx="8709026" cy="21431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8674" y="2259903"/>
          <a:ext cx="8713078" cy="2603909"/>
        </p:xfrm>
        <a:graphic>
          <a:graphicData uri="http://schemas.openxmlformats.org/drawingml/2006/table">
            <a:tbl>
              <a:tblPr/>
              <a:tblGrid>
                <a:gridCol w="1001077"/>
                <a:gridCol w="1001077"/>
                <a:gridCol w="1260615"/>
                <a:gridCol w="1235898"/>
                <a:gridCol w="1174103"/>
                <a:gridCol w="988718"/>
                <a:gridCol w="1025795"/>
                <a:gridCol w="1025795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Mr.Jadhav D.V.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Dr.Varsha Bhosale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Mrs. Anuja Kulkarni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 Mandhare R.M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orms response chart. Question title: 10. Teachers inform you about your expected competencies, course outcomes, and program outcome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96" y="1"/>
            <a:ext cx="8751066" cy="2417708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9186" y="2331423"/>
          <a:ext cx="8765627" cy="2603744"/>
        </p:xfrm>
        <a:graphic>
          <a:graphicData uri="http://schemas.openxmlformats.org/drawingml/2006/table">
            <a:tbl>
              <a:tblPr/>
              <a:tblGrid>
                <a:gridCol w="1019547"/>
                <a:gridCol w="1019547"/>
                <a:gridCol w="1280652"/>
                <a:gridCol w="1243352"/>
                <a:gridCol w="1193618"/>
                <a:gridCol w="1044415"/>
                <a:gridCol w="982248"/>
                <a:gridCol w="982248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Mr.Jadhav D.V.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orms response chart. Question title: 11. Your mentor does a necessary follow-up with as assigned task to you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28" y="189186"/>
            <a:ext cx="8730044" cy="21431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1229" y="2365006"/>
          <a:ext cx="8702565" cy="2572380"/>
        </p:xfrm>
        <a:graphic>
          <a:graphicData uri="http://schemas.openxmlformats.org/drawingml/2006/table">
            <a:tbl>
              <a:tblPr/>
              <a:tblGrid>
                <a:gridCol w="1012213"/>
                <a:gridCol w="1012213"/>
                <a:gridCol w="1271438"/>
                <a:gridCol w="1234407"/>
                <a:gridCol w="1185031"/>
                <a:gridCol w="1036901"/>
                <a:gridCol w="975181"/>
                <a:gridCol w="975181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08%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0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rms response chart. Question title: 12. The teacher illustrates the concepts through examples and application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6" y="222030"/>
            <a:ext cx="8776137" cy="21431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8164" y="2343986"/>
          <a:ext cx="8797159" cy="2578618"/>
        </p:xfrm>
        <a:graphic>
          <a:graphicData uri="http://schemas.openxmlformats.org/drawingml/2006/table">
            <a:tbl>
              <a:tblPr/>
              <a:tblGrid>
                <a:gridCol w="1023215"/>
                <a:gridCol w="1023215"/>
                <a:gridCol w="1285258"/>
                <a:gridCol w="1247824"/>
                <a:gridCol w="1197912"/>
                <a:gridCol w="1048173"/>
                <a:gridCol w="985781"/>
                <a:gridCol w="985781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Mr.Jadhav D.V.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orms response chart. Question title: 13. The teacher identifies your strengths and encourage you with providing right level of challenge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05" y="264073"/>
            <a:ext cx="8835149" cy="21431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8676" y="2343986"/>
          <a:ext cx="8786648" cy="2578618"/>
        </p:xfrm>
        <a:graphic>
          <a:graphicData uri="http://schemas.openxmlformats.org/drawingml/2006/table">
            <a:tbl>
              <a:tblPr/>
              <a:tblGrid>
                <a:gridCol w="1021993"/>
                <a:gridCol w="1021993"/>
                <a:gridCol w="1283723"/>
                <a:gridCol w="1246333"/>
                <a:gridCol w="1196480"/>
                <a:gridCol w="1046920"/>
                <a:gridCol w="984603"/>
                <a:gridCol w="984603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Mr.Jadhav D.V.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rms response chart. Question title: 14. Teachers are able to identify your weaknesses and help you to overcome them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97" y="0"/>
            <a:ext cx="8677495" cy="2386177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717" y="2386027"/>
          <a:ext cx="8734096" cy="2578618"/>
        </p:xfrm>
        <a:graphic>
          <a:graphicData uri="http://schemas.openxmlformats.org/drawingml/2006/table">
            <a:tbl>
              <a:tblPr/>
              <a:tblGrid>
                <a:gridCol w="1015880"/>
                <a:gridCol w="1015880"/>
                <a:gridCol w="1276045"/>
                <a:gridCol w="1238880"/>
                <a:gridCol w="1189325"/>
                <a:gridCol w="1040658"/>
                <a:gridCol w="978714"/>
                <a:gridCol w="978714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rms response chart. Question title: 15. The institution makes effort to engage students in the monitoring, review and continuous quality improvement of the teaching learning process.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16" y="0"/>
            <a:ext cx="8730046" cy="250184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8166" y="2322965"/>
          <a:ext cx="8734096" cy="2578618"/>
        </p:xfrm>
        <a:graphic>
          <a:graphicData uri="http://schemas.openxmlformats.org/drawingml/2006/table">
            <a:tbl>
              <a:tblPr/>
              <a:tblGrid>
                <a:gridCol w="1015880"/>
                <a:gridCol w="1015880"/>
                <a:gridCol w="1276045"/>
                <a:gridCol w="1238879"/>
                <a:gridCol w="1189324"/>
                <a:gridCol w="1040658"/>
                <a:gridCol w="978715"/>
                <a:gridCol w="978715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Mr.Jadhav D.V.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rms response chart. Question title: 16. The institute/ teachers use student-centric methods, such as experiential learning, participative learning and problem-solving methodologies for enhancing learning experience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05" y="0"/>
            <a:ext cx="8772087" cy="229552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8166" y="2417558"/>
          <a:ext cx="8828690" cy="2578618"/>
        </p:xfrm>
        <a:graphic>
          <a:graphicData uri="http://schemas.openxmlformats.org/drawingml/2006/table">
            <a:tbl>
              <a:tblPr/>
              <a:tblGrid>
                <a:gridCol w="1026882"/>
                <a:gridCol w="1026882"/>
                <a:gridCol w="1289864"/>
                <a:gridCol w="1252296"/>
                <a:gridCol w="1202206"/>
                <a:gridCol w="1051930"/>
                <a:gridCol w="989315"/>
                <a:gridCol w="989315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Mr.Jadhav D.V.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s response chart. Question title: 17. Teachers encourage you to participate in extracurricular activities.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124" y="1"/>
            <a:ext cx="8839200" cy="250179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6635" y="2428069"/>
          <a:ext cx="8881241" cy="2578618"/>
        </p:xfrm>
        <a:graphic>
          <a:graphicData uri="http://schemas.openxmlformats.org/drawingml/2006/table">
            <a:tbl>
              <a:tblPr/>
              <a:tblGrid>
                <a:gridCol w="1032995"/>
                <a:gridCol w="1032995"/>
                <a:gridCol w="1297543"/>
                <a:gridCol w="1259751"/>
                <a:gridCol w="1209361"/>
                <a:gridCol w="1058190"/>
                <a:gridCol w="995203"/>
                <a:gridCol w="995203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ms response chart. Question title: 18. Efforts are made by teachers to inculcate soft skills, life skills and employability skills to make you ready for the world of work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"/>
            <a:ext cx="8803618" cy="2407198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1228" y="2354497"/>
          <a:ext cx="8723588" cy="2578618"/>
        </p:xfrm>
        <a:graphic>
          <a:graphicData uri="http://schemas.openxmlformats.org/drawingml/2006/table">
            <a:tbl>
              <a:tblPr/>
              <a:tblGrid>
                <a:gridCol w="1014658"/>
                <a:gridCol w="1014658"/>
                <a:gridCol w="1274510"/>
                <a:gridCol w="1237389"/>
                <a:gridCol w="1187893"/>
                <a:gridCol w="1039406"/>
                <a:gridCol w="977537"/>
                <a:gridCol w="977537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Mr.Jadhav D.V.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Faculty-Subject Distribution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225532" y="1131214"/>
          <a:ext cx="8697750" cy="3805905"/>
        </p:xfrm>
        <a:graphic>
          <a:graphicData uri="http://schemas.openxmlformats.org/drawingml/2006/table">
            <a:tbl>
              <a:tblPr>
                <a:noFill/>
                <a:tableStyleId>{7344CE80-7530-4ABC-8BBB-7DD66E9B6EEA}</a:tableStyleId>
              </a:tblPr>
              <a:tblGrid>
                <a:gridCol w="611700"/>
                <a:gridCol w="2867400"/>
                <a:gridCol w="1107475"/>
                <a:gridCol w="2916975"/>
                <a:gridCol w="1194200"/>
              </a:tblGrid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Sr.No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Abb.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Name of the 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Abb.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Software</a:t>
                      </a:r>
                      <a:r>
                        <a:rPr lang="en" baseline="0" dirty="0" smtClean="0"/>
                        <a:t> Engineering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Mr. </a:t>
                      </a:r>
                      <a:r>
                        <a:rPr lang="en" dirty="0" smtClean="0"/>
                        <a:t>Jadhav</a:t>
                      </a:r>
                      <a:r>
                        <a:rPr lang="en" baseline="0" dirty="0" smtClean="0"/>
                        <a:t> D.V.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JDV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Data Analytics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DA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Dr. </a:t>
                      </a:r>
                      <a:r>
                        <a:rPr lang="en" dirty="0" smtClean="0"/>
                        <a:t>Bhosale V.K.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BVK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Business Intelligence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BI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Ms.Kulkarni</a:t>
                      </a:r>
                      <a:r>
                        <a:rPr lang="en" baseline="0" dirty="0" smtClean="0"/>
                        <a:t> A.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KA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Computer Graphics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CG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Mrs.Mandhare</a:t>
                      </a:r>
                      <a:r>
                        <a:rPr lang="en" baseline="0" dirty="0" smtClean="0"/>
                        <a:t> R.M.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MRM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Full Stack Development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FSD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Ms. </a:t>
                      </a:r>
                      <a:r>
                        <a:rPr lang="en" dirty="0" smtClean="0"/>
                        <a:t>Shingade</a:t>
                      </a:r>
                      <a:r>
                        <a:rPr lang="en" baseline="0" dirty="0" smtClean="0"/>
                        <a:t> R.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SR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Software Administration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SA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Mr</a:t>
                      </a:r>
                      <a:r>
                        <a:rPr lang="en" dirty="0" smtClean="0"/>
                        <a:t>. Jadhav</a:t>
                      </a:r>
                      <a:r>
                        <a:rPr lang="en" baseline="0" dirty="0" smtClean="0"/>
                        <a:t> D.V.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JDV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rms response chart. Question title: 19. What percentage of teachers use ICT tools such as LCD projector, Multimedia , etc while teaching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15" y="295603"/>
            <a:ext cx="8709025" cy="21431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718" y="2365185"/>
          <a:ext cx="8734096" cy="2578618"/>
        </p:xfrm>
        <a:graphic>
          <a:graphicData uri="http://schemas.openxmlformats.org/drawingml/2006/table">
            <a:tbl>
              <a:tblPr/>
              <a:tblGrid>
                <a:gridCol w="1015880"/>
                <a:gridCol w="1015880"/>
                <a:gridCol w="1276045"/>
                <a:gridCol w="1238879"/>
                <a:gridCol w="1189325"/>
                <a:gridCol w="1040659"/>
                <a:gridCol w="978714"/>
                <a:gridCol w="978714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Mr.Jadhav D.V.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rms response chart. Question title: 20. The overall quality of teaching-learning process in your institute is very good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237" y="0"/>
            <a:ext cx="8751066" cy="21431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0209" y="2217862"/>
          <a:ext cx="8734095" cy="2774550"/>
        </p:xfrm>
        <a:graphic>
          <a:graphicData uri="http://schemas.openxmlformats.org/drawingml/2006/table">
            <a:tbl>
              <a:tblPr/>
              <a:tblGrid>
                <a:gridCol w="1015880"/>
                <a:gridCol w="1015880"/>
                <a:gridCol w="1276045"/>
                <a:gridCol w="1238879"/>
                <a:gridCol w="1189324"/>
                <a:gridCol w="1040659"/>
                <a:gridCol w="978714"/>
                <a:gridCol w="978714"/>
              </a:tblGrid>
              <a:tr h="392001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        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0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39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11700" y="173525"/>
            <a:ext cx="8520600" cy="8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Give 3 Observation/Suggestion to improve the overall teaching learning experience of respective teachers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</a:rPr>
              <a:t>Overall teaching is good but </a:t>
            </a:r>
            <a:r>
              <a:rPr lang="en-US" sz="2000" dirty="0" smtClean="0">
                <a:latin typeface="Cambria" pitchFamily="18" charset="0"/>
              </a:rPr>
              <a:t>practical </a:t>
            </a:r>
            <a:r>
              <a:rPr lang="en-US" sz="2000" dirty="0" smtClean="0">
                <a:latin typeface="Cambria" pitchFamily="18" charset="0"/>
              </a:rPr>
              <a:t>are not taken </a:t>
            </a:r>
            <a:r>
              <a:rPr lang="en-US" sz="2000" dirty="0" smtClean="0">
                <a:latin typeface="Cambria" pitchFamily="18" charset="0"/>
              </a:rPr>
              <a:t>yet.</a:t>
            </a: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3200" dirty="0" smtClean="0">
                <a:latin typeface="Cambria" pitchFamily="18" charset="0"/>
              </a:rPr>
              <a:t> </a:t>
            </a:r>
            <a:r>
              <a:rPr lang="en-US" sz="2000" dirty="0" smtClean="0">
                <a:latin typeface="Cambria" pitchFamily="18" charset="0"/>
              </a:rPr>
              <a:t>Industrial expert talk needed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sz="3000" smtClean="0">
              <a:solidFill>
                <a:schemeClr val="dk1"/>
              </a:solidFill>
              <a:highlight>
                <a:schemeClr val="lt1"/>
              </a:highlight>
              <a:latin typeface="Cambria" pitchFamily="18" charset="0"/>
            </a:endParaRP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</a:rPr>
              <a:t>All staff teaching very good so it is easy to understand.</a:t>
            </a:r>
          </a:p>
          <a:p>
            <a:pPr marL="57785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</a:rPr>
              <a:t>Exam guidance of GATE and </a:t>
            </a:r>
            <a:r>
              <a:rPr lang="en-US" sz="2000" dirty="0" smtClean="0">
                <a:latin typeface="Cambria" pitchFamily="18" charset="0"/>
              </a:rPr>
              <a:t>GRE,</a:t>
            </a:r>
            <a:r>
              <a:rPr lang="en-US" sz="2000" dirty="0" smtClean="0">
                <a:latin typeface="Cambria" pitchFamily="18" charset="0"/>
              </a:rPr>
              <a:t> Placements campus selection preparation</a:t>
            </a:r>
          </a:p>
          <a:p>
            <a:pPr marL="565150" lvl="0" indent="-457200">
              <a:lnSpc>
                <a:spcPct val="100000"/>
              </a:lnSpc>
              <a:buClr>
                <a:schemeClr val="dk1"/>
              </a:buClr>
              <a:buSzPts val="1900"/>
              <a:buNone/>
            </a:pPr>
            <a:r>
              <a:rPr lang="en-US" sz="2000" dirty="0" smtClean="0">
                <a:solidFill>
                  <a:schemeClr val="dk1"/>
                </a:solidFill>
                <a:latin typeface="Cambria" pitchFamily="18" charset="0"/>
              </a:rPr>
              <a:t>5.     </a:t>
            </a:r>
            <a:r>
              <a:rPr lang="en-US" sz="2000" dirty="0" smtClean="0">
                <a:latin typeface="Cambria" pitchFamily="18" charset="0"/>
              </a:rPr>
              <a:t>1.Teacher </a:t>
            </a:r>
            <a:r>
              <a:rPr lang="en-US" sz="2000" dirty="0" smtClean="0">
                <a:latin typeface="Cambria" pitchFamily="18" charset="0"/>
              </a:rPr>
              <a:t>can give </a:t>
            </a:r>
            <a:r>
              <a:rPr lang="en-US" sz="2000" dirty="0" smtClean="0">
                <a:latin typeface="Cambria" pitchFamily="18" charset="0"/>
              </a:rPr>
              <a:t>real-time </a:t>
            </a:r>
            <a:r>
              <a:rPr lang="en-US" sz="2000" dirty="0" smtClean="0">
                <a:latin typeface="Cambria" pitchFamily="18" charset="0"/>
              </a:rPr>
              <a:t>examples.2.Sometimes more explanation required as per students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Cambria" pitchFamily="18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148800" y="0"/>
            <a:ext cx="8995200" cy="515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Overall Analysis</a:t>
            </a:r>
            <a:endParaRPr/>
          </a:p>
        </p:txBody>
      </p:sp>
      <p:graphicFrame>
        <p:nvGraphicFramePr>
          <p:cNvPr id="213" name="Google Shape;213;p36"/>
          <p:cNvGraphicFramePr/>
          <p:nvPr/>
        </p:nvGraphicFramePr>
        <p:xfrm>
          <a:off x="147145" y="456212"/>
          <a:ext cx="8744606" cy="5044230"/>
        </p:xfrm>
        <a:graphic>
          <a:graphicData uri="http://schemas.openxmlformats.org/drawingml/2006/table">
            <a:tbl>
              <a:tblPr>
                <a:noFill/>
                <a:tableStyleId>{7344CE80-7530-4ABC-8BBB-7DD66E9B6EEA}</a:tableStyleId>
              </a:tblPr>
              <a:tblGrid>
                <a:gridCol w="1198311"/>
                <a:gridCol w="1315321"/>
                <a:gridCol w="2784046"/>
                <a:gridCol w="3446928"/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Subject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Faculty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Appreciation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Suggestion for improvement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SE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JDV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50" dirty="0"/>
                        <a:t>Syllabus </a:t>
                      </a:r>
                      <a:r>
                        <a:rPr lang="en" sz="1050" dirty="0" smtClean="0"/>
                        <a:t>Coverage,</a:t>
                      </a:r>
                      <a:r>
                        <a:rPr lang="en-US" sz="1050" dirty="0" smtClean="0"/>
                        <a:t> Teacher illustrate concept through example</a:t>
                      </a:r>
                      <a:r>
                        <a:rPr lang="en-US" sz="1050" baseline="0" dirty="0" smtClean="0"/>
                        <a:t> &amp; application, Teacher takes effort for internship, softskill,employeability </a:t>
                      </a:r>
                      <a:endParaRPr lang="en-US" sz="105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/>
                        <a:t>Weak encouragement of student to participate in extra curricular activities, Less use of ICT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DA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BVK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aseline="0" dirty="0" smtClean="0"/>
                        <a:t>Teacher takes effort for internship, softskill,employeability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/>
                        <a:t>Teacher illustrate concept through example</a:t>
                      </a:r>
                      <a:r>
                        <a:rPr lang="en-US" sz="1050" baseline="0" dirty="0" smtClean="0"/>
                        <a:t> &amp; application, Teacher identifies weakness of student and helps to overcome it.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/>
                        <a:t>Weak encouragement of student to participate in extra curricular activities, T</a:t>
                      </a:r>
                      <a:r>
                        <a:rPr lang="en-US" sz="1050" baseline="0" dirty="0" smtClean="0"/>
                        <a:t>eacher is weak in identification of strength and weakness of student.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BI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KA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aseline="0" dirty="0" smtClean="0"/>
                        <a:t>Teacher identifies weakness of student and helps to overcome it., Proper mentorship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/>
                        <a:t>Weak in communication of outcome of course, Weak in promoting internship, student exchange, field visit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CG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MRM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/>
                        <a:t>Proper preparation of lecture, Teacher illustrate concept through example</a:t>
                      </a:r>
                      <a:r>
                        <a:rPr lang="en-US" sz="1050" baseline="0" dirty="0" smtClean="0"/>
                        <a:t> &amp; application, Proper mentorship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/>
                        <a:t>Weak follow-up of assigned</a:t>
                      </a:r>
                      <a:r>
                        <a:rPr lang="en-US" sz="1050" baseline="0" dirty="0" smtClean="0"/>
                        <a:t> task , Teacher is weak in identification of strength and weakness of student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045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FSD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SR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Teacher identifies strengths of student and Provide right level of challenge, Syllabus Coverage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/>
                        <a:t>Teacher prepares weakly for lecture,</a:t>
                      </a:r>
                      <a:r>
                        <a:rPr lang="en-US" sz="1050" baseline="0" dirty="0" smtClean="0"/>
                        <a:t> Teacher is weak in effort for internship, softskill,employeability ,Weak Student </a:t>
                      </a:r>
                      <a:r>
                        <a:rPr lang="en-US" sz="1050" baseline="0" smtClean="0"/>
                        <a:t>center teaching.</a:t>
                      </a:r>
                      <a:endParaRPr lang="en-US" sz="105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SA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JDV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/>
                        <a:t>Teacher illustrate concept through example</a:t>
                      </a:r>
                      <a:r>
                        <a:rPr lang="en-US" sz="1050" baseline="0" dirty="0" smtClean="0"/>
                        <a:t> &amp; application, Teachers approach to teaching is good</a:t>
                      </a:r>
                      <a:endParaRPr sz="105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dirty="0" smtClean="0"/>
                        <a:t>Syllabus</a:t>
                      </a:r>
                      <a:r>
                        <a:rPr lang="en" sz="1050" baseline="0" dirty="0" smtClean="0"/>
                        <a:t> Coverage,less use of ICT,Weak fairness in internal evaluation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22" name="Picture 42" descr="Forms response chart. Question title: 1. How much of the syllabus was covered in the class: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</p:spPr>
      </p:pic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231227" y="2164537"/>
          <a:ext cx="8786648" cy="2727495"/>
        </p:xfrm>
        <a:graphic>
          <a:graphicData uri="http://schemas.openxmlformats.org/drawingml/2006/table">
            <a:tbl>
              <a:tblPr/>
              <a:tblGrid>
                <a:gridCol w="966952"/>
                <a:gridCol w="1005051"/>
                <a:gridCol w="1347952"/>
                <a:gridCol w="1248103"/>
                <a:gridCol w="1198179"/>
                <a:gridCol w="1048407"/>
                <a:gridCol w="986002"/>
                <a:gridCol w="986002"/>
              </a:tblGrid>
              <a:tr h="337127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/>
                      </a:r>
                      <a:br>
                        <a:rPr lang="en-US" sz="900" dirty="0"/>
                      </a:br>
                      <a:r>
                        <a:rPr lang="en-US" sz="900" dirty="0"/>
                        <a:t/>
                      </a:r>
                      <a:br>
                        <a:rPr lang="en-US" sz="900" dirty="0"/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8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 </a:t>
                      </a:r>
                      <a:endParaRPr lang="en-US" sz="900" dirty="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03%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06%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3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10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 dirty="0"/>
                    </a:p>
                  </a:txBody>
                  <a:tcPr marL="57727" marR="57727" marT="57727" marB="57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orms response chart. Question title: 2. How well did the teachers prepare for the classes?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33793" cy="220996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656" y="2343986"/>
          <a:ext cx="8839199" cy="2578618"/>
        </p:xfrm>
        <a:graphic>
          <a:graphicData uri="http://schemas.openxmlformats.org/drawingml/2006/table">
            <a:tbl>
              <a:tblPr/>
              <a:tblGrid>
                <a:gridCol w="1028104"/>
                <a:gridCol w="1028104"/>
                <a:gridCol w="1291400"/>
                <a:gridCol w="1253788"/>
                <a:gridCol w="1203637"/>
                <a:gridCol w="1053182"/>
                <a:gridCol w="990492"/>
                <a:gridCol w="990492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6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lh4.googleusercontent.com/ayEVQmux0IKHXaVzDM8MLtPWS4DLzjbZIFk1wA_o9Nh0eET_6oYXgBqsT4z2Jc7K1E7IpJ7bAyOfEnAibkd4mtxM8AC0V1OwYhrXt5JFHKSzPowWHy0aGWyYGS2c2DRrrqx44A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17876" cy="2428219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3" y="2365006"/>
          <a:ext cx="8628990" cy="2578618"/>
        </p:xfrm>
        <a:graphic>
          <a:graphicData uri="http://schemas.openxmlformats.org/drawingml/2006/table">
            <a:tbl>
              <a:tblPr/>
              <a:tblGrid>
                <a:gridCol w="1003655"/>
                <a:gridCol w="1003655"/>
                <a:gridCol w="1260689"/>
                <a:gridCol w="1223970"/>
                <a:gridCol w="1175012"/>
                <a:gridCol w="1028135"/>
                <a:gridCol w="966937"/>
                <a:gridCol w="966937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Mr.Jadhav D.V.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rms response chart. Question title: 5. Fairness of the internal evaluation process by the teacher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75" y="0"/>
            <a:ext cx="8702565" cy="252412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8165" y="2457896"/>
          <a:ext cx="8765628" cy="2534520"/>
        </p:xfrm>
        <a:graphic>
          <a:graphicData uri="http://schemas.openxmlformats.org/drawingml/2006/table">
            <a:tbl>
              <a:tblPr/>
              <a:tblGrid>
                <a:gridCol w="1019548"/>
                <a:gridCol w="1019548"/>
                <a:gridCol w="1280652"/>
                <a:gridCol w="1243352"/>
                <a:gridCol w="1193618"/>
                <a:gridCol w="1044416"/>
                <a:gridCol w="982247"/>
                <a:gridCol w="982247"/>
              </a:tblGrid>
              <a:tr h="382530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07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7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7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7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orms response chart. Question title: 6. Was your performance in assignments/extra practice test discussed with you?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44" y="0"/>
            <a:ext cx="8807669" cy="2449239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144" y="2428069"/>
          <a:ext cx="8860223" cy="2578618"/>
        </p:xfrm>
        <a:graphic>
          <a:graphicData uri="http://schemas.openxmlformats.org/drawingml/2006/table">
            <a:tbl>
              <a:tblPr/>
              <a:tblGrid>
                <a:gridCol w="1030551"/>
                <a:gridCol w="1030551"/>
                <a:gridCol w="1294472"/>
                <a:gridCol w="1256770"/>
                <a:gridCol w="1206499"/>
                <a:gridCol w="1055686"/>
                <a:gridCol w="992847"/>
                <a:gridCol w="992847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rms response chart. Question title: 7. The faculty takes active interest in promoting internship, student exchange, field visit opportunities for students. *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88" y="264073"/>
            <a:ext cx="8645963" cy="21431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718" y="2364721"/>
          <a:ext cx="8723584" cy="2621230"/>
        </p:xfrm>
        <a:graphic>
          <a:graphicData uri="http://schemas.openxmlformats.org/drawingml/2006/table">
            <a:tbl>
              <a:tblPr/>
              <a:tblGrid>
                <a:gridCol w="1014658"/>
                <a:gridCol w="1014658"/>
                <a:gridCol w="1274509"/>
                <a:gridCol w="1237388"/>
                <a:gridCol w="1187893"/>
                <a:gridCol w="1039406"/>
                <a:gridCol w="977536"/>
                <a:gridCol w="977536"/>
              </a:tblGrid>
              <a:tr h="385625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rms response chart. Question title: 8. The teaching and mentoring process in your institution facilitates you in cognitive, social and emotional growth.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54" y="0"/>
            <a:ext cx="8681545" cy="229125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6123" y="2343986"/>
          <a:ext cx="8650017" cy="2578618"/>
        </p:xfrm>
        <a:graphic>
          <a:graphicData uri="http://schemas.openxmlformats.org/drawingml/2006/table">
            <a:tbl>
              <a:tblPr/>
              <a:tblGrid>
                <a:gridCol w="1006101"/>
                <a:gridCol w="1006101"/>
                <a:gridCol w="1251491"/>
                <a:gridCol w="1226953"/>
                <a:gridCol w="1177874"/>
                <a:gridCol w="1018371"/>
                <a:gridCol w="981563"/>
                <a:gridCol w="981563"/>
              </a:tblGrid>
              <a:tr h="364319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S.E(BTCOC701)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Elect-VIII(BTCOE702)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Elect-IX(BTCOE703)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Elect-X(BTCOE704)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FSD(BTCOL705)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SA(BTCOL706)</a:t>
                      </a:r>
                      <a:endParaRPr lang="en-US" sz="9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1300"/>
                        <a:t/>
                      </a:r>
                      <a:br>
                        <a:rPr lang="en-US" sz="1300"/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Dr.Varsha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Bhosale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Mrs.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Anuja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Kulkarni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Rohini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Shingade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Mr.Jadhav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D.V.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02%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9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/>
                        <a:t/>
                      </a:r>
                      <a:br>
                        <a:rPr lang="en-US" sz="1300" dirty="0"/>
                      </a:br>
                      <a:endParaRPr lang="en-US" sz="1300" dirty="0"/>
                    </a:p>
                  </a:txBody>
                  <a:tcPr marL="57645" marR="57645" marT="57645" marB="576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1898</Words>
  <PresentationFormat>On-screen Show (16:9)</PresentationFormat>
  <Paragraphs>1269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Arvind Gavali College of Engineering, Satara Department of Computer Science &amp; Engineering </vt:lpstr>
      <vt:lpstr>Faculty-Subject Distribution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Give 3 Observation/Suggestion to improve the overall teaching learning experience of respective teachers </vt:lpstr>
      <vt:lpstr>Overall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Department of civil Engineering</dc:title>
  <dc:creator>Administrator</dc:creator>
  <cp:lastModifiedBy>Administrator</cp:lastModifiedBy>
  <cp:revision>57</cp:revision>
  <dcterms:modified xsi:type="dcterms:W3CDTF">2020-12-01T14:19:36Z</dcterms:modified>
</cp:coreProperties>
</file>